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4"/>
  </p:notesMasterIdLst>
  <p:sldIdLst>
    <p:sldId id="314" r:id="rId2"/>
    <p:sldId id="315" r:id="rId3"/>
    <p:sldId id="316" r:id="rId4"/>
    <p:sldId id="317" r:id="rId5"/>
    <p:sldId id="334" r:id="rId6"/>
    <p:sldId id="319" r:id="rId7"/>
    <p:sldId id="320" r:id="rId8"/>
    <p:sldId id="271" r:id="rId9"/>
    <p:sldId id="282" r:id="rId10"/>
    <p:sldId id="286" r:id="rId11"/>
    <p:sldId id="289" r:id="rId12"/>
    <p:sldId id="290" r:id="rId13"/>
    <p:sldId id="285" r:id="rId14"/>
    <p:sldId id="321" r:id="rId15"/>
    <p:sldId id="322" r:id="rId16"/>
    <p:sldId id="323" r:id="rId17"/>
    <p:sldId id="331" r:id="rId18"/>
    <p:sldId id="329" r:id="rId19"/>
    <p:sldId id="330" r:id="rId20"/>
    <p:sldId id="292" r:id="rId21"/>
    <p:sldId id="308" r:id="rId22"/>
    <p:sldId id="310" r:id="rId23"/>
    <p:sldId id="332" r:id="rId24"/>
    <p:sldId id="295" r:id="rId25"/>
    <p:sldId id="296" r:id="rId26"/>
    <p:sldId id="333" r:id="rId27"/>
    <p:sldId id="300" r:id="rId28"/>
    <p:sldId id="337" r:id="rId29"/>
    <p:sldId id="307" r:id="rId30"/>
    <p:sldId id="275" r:id="rId31"/>
    <p:sldId id="279" r:id="rId32"/>
    <p:sldId id="33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118" autoAdjust="0"/>
  </p:normalViewPr>
  <p:slideViewPr>
    <p:cSldViewPr>
      <p:cViewPr varScale="1">
        <p:scale>
          <a:sx n="70" d="100"/>
          <a:sy n="70" d="100"/>
        </p:scale>
        <p:origin x="181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 parties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SPDZ-BMR (2015)</c:v>
                </c:pt>
                <c:pt idx="1">
                  <c:v>SHE-BMR (2016)</c:v>
                </c:pt>
                <c:pt idx="2">
                  <c:v>MASCOT-BMR (2016)</c:v>
                </c:pt>
                <c:pt idx="3">
                  <c:v>This work (2017)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328940</c:v>
                </c:pt>
                <c:pt idx="1">
                  <c:v>100980</c:v>
                </c:pt>
                <c:pt idx="2">
                  <c:v>54270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7-4317-ACB2-BCF9BDEBCF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 parties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SPDZ-BMR (2015)</c:v>
                </c:pt>
                <c:pt idx="1">
                  <c:v>SHE-BMR (2016)</c:v>
                </c:pt>
                <c:pt idx="2">
                  <c:v>MASCOT-BMR (2016)</c:v>
                </c:pt>
                <c:pt idx="3">
                  <c:v>This work (2017)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25700</c:v>
                </c:pt>
                <c:pt idx="1">
                  <c:v>7910</c:v>
                </c:pt>
                <c:pt idx="2">
                  <c:v>3830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7-4317-ACB2-BCF9BDEBC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28672"/>
        <c:axId val="117602560"/>
      </c:barChart>
      <c:catAx>
        <c:axId val="115628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7602560"/>
        <c:crosses val="autoZero"/>
        <c:auto val="1"/>
        <c:lblAlgn val="ctr"/>
        <c:lblOffset val="100"/>
        <c:noMultiLvlLbl val="0"/>
      </c:catAx>
      <c:valAx>
        <c:axId val="117602560"/>
        <c:scaling>
          <c:logBase val="10"/>
          <c:orientation val="minMax"/>
        </c:scaling>
        <c:delete val="0"/>
        <c:axPos val="l"/>
        <c:majorGridlines>
          <c:spPr>
            <a:ln w="0"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15628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_tradn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1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49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52.wmf"/><Relationship Id="rId7" Type="http://schemas.openxmlformats.org/officeDocument/2006/relationships/image" Target="../media/image53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40FF-14A7-4F63-BD55-E082A6C4EA8B}" type="datetimeFigureOut">
              <a:rPr lang="en-GB" smtClean="0"/>
              <a:pPr/>
              <a:t>02/01/2018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4B599-D125-4712-9D15-8684106C9A0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C8B4-8725-42C4-96CF-A3D03CC25386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1605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Ours</a:t>
            </a:r>
            <a:r>
              <a:rPr lang="es-ES" dirty="0"/>
              <a:t>: 3PC: 15 MB, 10PC: 67 MB</a:t>
            </a:r>
          </a:p>
          <a:p>
            <a:r>
              <a:rPr lang="es-ES" dirty="0"/>
              <a:t>MASCOT-BMR-FX: 3PC: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3.84 GB, 10PC: 54.65 GB</a:t>
            </a:r>
            <a:r>
              <a:rPr lang="es-ES" dirty="0"/>
              <a:t> 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B599-D125-4712-9D15-8684106C9A07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55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B599-D125-4712-9D15-8684106C9A07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007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AES:  </a:t>
            </a:r>
            <a:r>
              <a:rPr lang="es-ES_trad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6800 AND </a:t>
            </a:r>
            <a:r>
              <a:rPr lang="es-ES_trad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gates</a:t>
            </a:r>
            <a:r>
              <a:rPr lang="es-ES_trad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s-ES" dirty="0"/>
          </a:p>
          <a:p>
            <a:r>
              <a:rPr lang="es-ES" dirty="0"/>
              <a:t>SHA-256: </a:t>
            </a:r>
            <a:r>
              <a:rPr lang="es-ES_trad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90825 AND </a:t>
            </a:r>
            <a:r>
              <a:rPr lang="es-ES_trad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gates</a:t>
            </a:r>
            <a:r>
              <a:rPr lang="es-ES_trad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B599-D125-4712-9D15-8684106C9A07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70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C8B4-8725-42C4-96CF-A3D03CC25386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8948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C8B4-8725-42C4-96CF-A3D03CC25386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539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C8B4-8725-42C4-96CF-A3D03CC25386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2703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B599-D125-4712-9D15-8684106C9A0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77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B599-D125-4712-9D15-8684106C9A0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54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B599-D125-4712-9D15-8684106C9A07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18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B599-D125-4712-9D15-8684106C9A07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6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4B599-D125-4712-9D15-8684106C9A07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0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5CFCEC-4C9D-4D89-97D3-D3BD0898FD6F}" type="datetime1">
              <a:rPr lang="en-GB" smtClean="0"/>
              <a:pPr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Scholl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1E37DA-6064-4AF5-9978-E680313FC61E}" type="datetime1">
              <a:rPr lang="en-GB" smtClean="0"/>
              <a:pPr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Scholl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E5AE33-E54B-4C1B-8D31-2782678F34DB}" type="datetime1">
              <a:rPr lang="en-GB" smtClean="0"/>
              <a:pPr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Scholl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10D016-62DA-4D10-B85C-8EA78FC7F40C}" type="datetime1">
              <a:rPr lang="en-GB" smtClean="0"/>
              <a:pPr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Scholl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5274A7-AF16-44CD-B608-16E02068FA23}" type="datetime1">
              <a:rPr lang="en-GB" smtClean="0"/>
              <a:pPr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Scholl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B3B2ED-F6DD-4FF1-8A63-D9F9B95E2871}" type="datetime1">
              <a:rPr lang="en-GB" smtClean="0"/>
              <a:pPr/>
              <a:t>02/01/2018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Scholl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F9FFA-85DD-4F31-B71A-6B64B6A49D7F}" type="datetime1">
              <a:rPr lang="en-GB" smtClean="0"/>
              <a:pPr/>
              <a:t>02/01/2018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Scholl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146D92-E357-429B-941F-778B9A0B9E94}" type="datetime1">
              <a:rPr lang="en-GB" smtClean="0"/>
              <a:pPr/>
              <a:t>02/01/2018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Scholl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485D80-574A-4EB5-AA19-C7BDFAFE74D7}" type="datetime1">
              <a:rPr lang="en-GB" smtClean="0"/>
              <a:pPr/>
              <a:t>02/01/2018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Scholl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8C655F-5252-4372-9096-CC03C532C0ED}" type="datetime1">
              <a:rPr lang="en-GB" smtClean="0"/>
              <a:pPr/>
              <a:t>02/01/2018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Scholl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A2738F-5C10-49FF-AECF-C8FA12D34C32}" type="datetime1">
              <a:rPr lang="en-GB" smtClean="0"/>
              <a:pPr/>
              <a:t>02/01/2018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Scholl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Peter Scholl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DBAEC-2A6D-4FE6-A55F-57C58C0C95E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University of Bristol logo.sv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536" y="6226154"/>
            <a:ext cx="1440160" cy="43780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19.bin"/><Relationship Id="rId3" Type="http://schemas.openxmlformats.org/officeDocument/2006/relationships/image" Target="../media/image35.jpe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10.png"/><Relationship Id="rId10" Type="http://schemas.openxmlformats.org/officeDocument/2006/relationships/image" Target="../media/image32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38.pn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4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3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11" Type="http://schemas.openxmlformats.org/officeDocument/2006/relationships/image" Target="../media/image38.png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4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wmf"/><Relationship Id="rId11" Type="http://schemas.openxmlformats.org/officeDocument/2006/relationships/image" Target="../media/image39.wmf"/><Relationship Id="rId5" Type="http://schemas.openxmlformats.org/officeDocument/2006/relationships/oleObject" Target="../embeddings/oleObject28.bin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46.wmf"/><Relationship Id="rId9" Type="http://schemas.openxmlformats.org/officeDocument/2006/relationships/image" Target="../media/image38.png"/><Relationship Id="rId1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35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1.wmf"/><Relationship Id="rId11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54.wmf"/><Relationship Id="rId4" Type="http://schemas.openxmlformats.org/officeDocument/2006/relationships/image" Target="../media/image50.wmf"/><Relationship Id="rId9" Type="http://schemas.openxmlformats.org/officeDocument/2006/relationships/image" Target="../media/image38.png"/><Relationship Id="rId14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7.jpeg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56.wmf"/><Relationship Id="rId4" Type="http://schemas.openxmlformats.org/officeDocument/2006/relationships/image" Target="../media/image58.png"/><Relationship Id="rId9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63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png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10.png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61.wmf"/><Relationship Id="rId14" Type="http://schemas.openxmlformats.org/officeDocument/2006/relationships/image" Target="../media/image64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43.bin"/><Relationship Id="rId7" Type="http://schemas.openxmlformats.org/officeDocument/2006/relationships/image" Target="../media/image68.jpeg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11.png"/><Relationship Id="rId4" Type="http://schemas.openxmlformats.org/officeDocument/2006/relationships/image" Target="../media/image65.wmf"/><Relationship Id="rId9" Type="http://schemas.openxmlformats.org/officeDocument/2006/relationships/image" Target="../media/image5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0.wmf"/><Relationship Id="rId12" Type="http://schemas.openxmlformats.org/officeDocument/2006/relationships/image" Target="../media/image68.jpeg"/><Relationship Id="rId17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5" Type="http://schemas.openxmlformats.org/officeDocument/2006/relationships/image" Target="../media/image11.png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71.wmf"/><Relationship Id="rId14" Type="http://schemas.openxmlformats.org/officeDocument/2006/relationships/image" Target="../media/image5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77.wmf"/><Relationship Id="rId18" Type="http://schemas.openxmlformats.org/officeDocument/2006/relationships/oleObject" Target="../embeddings/oleObject57.bin"/><Relationship Id="rId3" Type="http://schemas.openxmlformats.org/officeDocument/2006/relationships/image" Target="../media/image81.jpeg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76.wmf"/><Relationship Id="rId5" Type="http://schemas.openxmlformats.org/officeDocument/2006/relationships/image" Target="../media/image82.png"/><Relationship Id="rId15" Type="http://schemas.openxmlformats.org/officeDocument/2006/relationships/image" Target="../media/image78.wmf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80.wmf"/><Relationship Id="rId4" Type="http://schemas.openxmlformats.org/officeDocument/2006/relationships/image" Target="../media/image9.png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5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8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10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0.wmf"/><Relationship Id="rId12" Type="http://schemas.openxmlformats.org/officeDocument/2006/relationships/image" Target="../media/image68.jpeg"/><Relationship Id="rId17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5" Type="http://schemas.openxmlformats.org/officeDocument/2006/relationships/image" Target="../media/image11.png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71.wmf"/><Relationship Id="rId14" Type="http://schemas.openxmlformats.org/officeDocument/2006/relationships/image" Target="../media/image5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ia.cr/2017/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2.wmf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4.bin"/><Relationship Id="rId3" Type="http://schemas.openxmlformats.org/officeDocument/2006/relationships/image" Target="../media/image20.jpe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0.pn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16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26.wmf"/><Relationship Id="rId25" Type="http://schemas.openxmlformats.org/officeDocument/2006/relationships/image" Target="../media/image30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3.wmf"/><Relationship Id="rId24" Type="http://schemas.openxmlformats.org/officeDocument/2006/relationships/oleObject" Target="../embeddings/oleObject15.bin"/><Relationship Id="rId5" Type="http://schemas.openxmlformats.org/officeDocument/2006/relationships/image" Target="../media/image9.png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27.wmf"/><Relationship Id="rId4" Type="http://schemas.openxmlformats.org/officeDocument/2006/relationships/image" Target="../media/image8.jpeg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435" y="1322581"/>
            <a:ext cx="7547528" cy="17907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Multi-Party Computation: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year</a:t>
            </a:r>
            <a:endParaRPr lang="es-ES_tradnl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435" y="3182337"/>
            <a:ext cx="7547527" cy="1241822"/>
          </a:xfrm>
        </p:spPr>
        <p:txBody>
          <a:bodyPr>
            <a:normAutofit/>
          </a:bodyPr>
          <a:lstStyle/>
          <a:p>
            <a:endParaRPr lang="es-ES" sz="1050" dirty="0"/>
          </a:p>
          <a:p>
            <a:r>
              <a:rPr lang="es-ES" sz="2100" b="1" dirty="0">
                <a:solidFill>
                  <a:schemeClr val="tx1"/>
                </a:solidFill>
              </a:rPr>
              <a:t>Eduardo Soria Vázquez</a:t>
            </a:r>
          </a:p>
          <a:p>
            <a:r>
              <a:rPr lang="es-ES" sz="2100" dirty="0" err="1">
                <a:solidFill>
                  <a:schemeClr val="tx1"/>
                </a:solidFill>
              </a:rPr>
              <a:t>October</a:t>
            </a:r>
            <a:r>
              <a:rPr lang="es-ES" sz="2100" dirty="0">
                <a:solidFill>
                  <a:schemeClr val="tx1"/>
                </a:solidFill>
              </a:rPr>
              <a:t> 11, 2017</a:t>
            </a:r>
          </a:p>
        </p:txBody>
      </p:sp>
      <p:pic>
        <p:nvPicPr>
          <p:cNvPr id="1028" name="Picture 4" descr="http://www.bristol.ac.uk/media-library/sites/public-relations/images/logos/logo-colo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050" y="4509120"/>
            <a:ext cx="2938918" cy="84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76D33B-31B4-4165-B299-2863C354F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275" y="4293096"/>
            <a:ext cx="2749069" cy="118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585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 descr=" 7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2" r="31755"/>
          <a:stretch/>
        </p:blipFill>
        <p:spPr bwMode="auto">
          <a:xfrm flipH="1">
            <a:off x="1835696" y="1988840"/>
            <a:ext cx="248819" cy="66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 80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23" t="46978" r="20533" b="2329"/>
          <a:stretch/>
        </p:blipFill>
        <p:spPr bwMode="auto">
          <a:xfrm>
            <a:off x="3995936" y="1988840"/>
            <a:ext cx="258098" cy="69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 8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229200"/>
            <a:ext cx="231871" cy="73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 8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301208"/>
            <a:ext cx="295842" cy="61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BMR: Everyone garbles (MPC) and evaluates (local computation)</a:t>
            </a:r>
          </a:p>
        </p:txBody>
      </p:sp>
      <p:sp>
        <p:nvSpPr>
          <p:cNvPr id="89" name="Rounded Rectangle 88" descr=" 89"/>
          <p:cNvSpPr/>
          <p:nvPr/>
        </p:nvSpPr>
        <p:spPr>
          <a:xfrm>
            <a:off x="2071002" y="2266814"/>
            <a:ext cx="1872208" cy="32403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8" descr=" 9"/>
          <p:cNvSpPr>
            <a:spLocks noGrp="1"/>
          </p:cNvSpPr>
          <p:nvPr>
            <p:ph sz="half" idx="2"/>
          </p:nvPr>
        </p:nvSpPr>
        <p:spPr>
          <a:xfrm>
            <a:off x="251520" y="2822947"/>
            <a:ext cx="1728192" cy="3900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dirty="0"/>
              <a:t>Boolean circuit C</a:t>
            </a:r>
          </a:p>
        </p:txBody>
      </p:sp>
      <p:sp>
        <p:nvSpPr>
          <p:cNvPr id="4" name="Footer Placeholder 3" descr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 descr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7</a:t>
            </a:r>
          </a:p>
        </p:txBody>
      </p:sp>
      <p:sp>
        <p:nvSpPr>
          <p:cNvPr id="12" name="Rounded Rectangle 11" descr=" 12"/>
          <p:cNvSpPr/>
          <p:nvPr/>
        </p:nvSpPr>
        <p:spPr>
          <a:xfrm>
            <a:off x="2411760" y="2852936"/>
            <a:ext cx="1224136" cy="479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Garble</a:t>
            </a:r>
          </a:p>
        </p:txBody>
      </p:sp>
      <p:cxnSp>
        <p:nvCxnSpPr>
          <p:cNvPr id="24" name="Straight Arrow Connector 23" descr=" 24"/>
          <p:cNvCxnSpPr>
            <a:cxnSpLocks/>
          </p:cNvCxnSpPr>
          <p:nvPr/>
        </p:nvCxnSpPr>
        <p:spPr>
          <a:xfrm>
            <a:off x="3995936" y="3140954"/>
            <a:ext cx="1296144" cy="1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157" name="Content Placeholder 21" descr=" 491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404251"/>
              </p:ext>
            </p:extLst>
          </p:nvPr>
        </p:nvGraphicFramePr>
        <p:xfrm>
          <a:off x="4458841" y="2708920"/>
          <a:ext cx="2571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88"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0" name="Object 5" descr=" 49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8841" y="2708920"/>
                        <a:ext cx="25717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ounded Rectangle 27" descr=" 28"/>
          <p:cNvSpPr/>
          <p:nvPr/>
        </p:nvSpPr>
        <p:spPr>
          <a:xfrm>
            <a:off x="2267744" y="3573016"/>
            <a:ext cx="1440160" cy="5510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Input Encoding</a:t>
            </a:r>
          </a:p>
        </p:txBody>
      </p:sp>
      <p:cxnSp>
        <p:nvCxnSpPr>
          <p:cNvPr id="29" name="Straight Arrow Connector 28" descr=" 29"/>
          <p:cNvCxnSpPr>
            <a:cxnSpLocks/>
          </p:cNvCxnSpPr>
          <p:nvPr/>
        </p:nvCxnSpPr>
        <p:spPr>
          <a:xfrm>
            <a:off x="190644" y="3140954"/>
            <a:ext cx="1832995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8" descr=" 33"/>
          <p:cNvSpPr txBox="1">
            <a:spLocks/>
          </p:cNvSpPr>
          <p:nvPr/>
        </p:nvSpPr>
        <p:spPr>
          <a:xfrm>
            <a:off x="323528" y="3501008"/>
            <a:ext cx="792088" cy="390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Inputs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Rounded Rectangle 37" descr=" 38"/>
          <p:cNvSpPr/>
          <p:nvPr/>
        </p:nvSpPr>
        <p:spPr>
          <a:xfrm>
            <a:off x="5397578" y="2838321"/>
            <a:ext cx="864096" cy="130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Eval</a:t>
            </a:r>
            <a:endParaRPr lang="en-GB" dirty="0"/>
          </a:p>
        </p:txBody>
      </p:sp>
      <p:graphicFrame>
        <p:nvGraphicFramePr>
          <p:cNvPr id="49161" name="Object 9" descr=" 491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507468"/>
              </p:ext>
            </p:extLst>
          </p:nvPr>
        </p:nvGraphicFramePr>
        <p:xfrm>
          <a:off x="7236296" y="3403734"/>
          <a:ext cx="1152128" cy="33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89" name="Equation" r:id="rId9" imgW="774360" imgH="228600" progId="Equation.3">
                  <p:embed/>
                </p:oleObj>
              </mc:Choice>
              <mc:Fallback>
                <p:oleObj name="Equation" r:id="rId9" imgW="774360" imgH="228600" progId="Equation.3">
                  <p:embed/>
                  <p:pic>
                    <p:nvPicPr>
                      <p:cNvPr id="0" name="Object 9" descr=" 49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3403734"/>
                        <a:ext cx="1152128" cy="33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 descr=" 32"/>
          <p:cNvCxnSpPr/>
          <p:nvPr/>
        </p:nvCxnSpPr>
        <p:spPr>
          <a:xfrm>
            <a:off x="295447" y="3861770"/>
            <a:ext cx="1728192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3" name="Object 7" descr=" 50183"/>
          <p:cNvGraphicFramePr>
            <a:graphicFrameLocks noChangeAspect="1"/>
          </p:cNvGraphicFramePr>
          <p:nvPr/>
        </p:nvGraphicFramePr>
        <p:xfrm>
          <a:off x="971599" y="3501008"/>
          <a:ext cx="860099" cy="360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90" name="Equation" r:id="rId11" imgW="545760" imgH="228600" progId="Equation.3">
                  <p:embed/>
                </p:oleObj>
              </mc:Choice>
              <mc:Fallback>
                <p:oleObj name="Equation" r:id="rId11" imgW="545760" imgH="228600" progId="Equation.3">
                  <p:embed/>
                  <p:pic>
                    <p:nvPicPr>
                      <p:cNvPr id="0" name="Picture 7" descr=" 50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99" y="3501008"/>
                        <a:ext cx="860099" cy="360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Arrow Connector 40" descr=" 41"/>
          <p:cNvCxnSpPr>
            <a:cxnSpLocks/>
          </p:cNvCxnSpPr>
          <p:nvPr/>
        </p:nvCxnSpPr>
        <p:spPr>
          <a:xfrm>
            <a:off x="6372200" y="3573016"/>
            <a:ext cx="86409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ontent Placeholder 8" descr=" 90"/>
          <p:cNvSpPr>
            <a:spLocks noGrp="1"/>
          </p:cNvSpPr>
          <p:nvPr>
            <p:ph sz="half" idx="2"/>
          </p:nvPr>
        </p:nvSpPr>
        <p:spPr>
          <a:xfrm>
            <a:off x="2411760" y="4509120"/>
            <a:ext cx="1296144" cy="720080"/>
          </a:xfrm>
        </p:spPr>
        <p:txBody>
          <a:bodyPr wrap="none">
            <a:normAutofit/>
          </a:bodyPr>
          <a:lstStyle/>
          <a:p>
            <a:pPr algn="ctr">
              <a:buNone/>
            </a:pPr>
            <a:r>
              <a:rPr lang="en-GB" sz="1800" dirty="0"/>
              <a:t>Generic</a:t>
            </a:r>
          </a:p>
          <a:p>
            <a:pPr algn="ctr">
              <a:buNone/>
            </a:pPr>
            <a:r>
              <a:rPr lang="en-GB" sz="1800" dirty="0"/>
              <a:t>MPC</a:t>
            </a:r>
          </a:p>
        </p:txBody>
      </p:sp>
      <p:sp>
        <p:nvSpPr>
          <p:cNvPr id="93" name="TextBox 92" descr=" 93"/>
          <p:cNvSpPr txBox="1"/>
          <p:nvPr/>
        </p:nvSpPr>
        <p:spPr>
          <a:xfrm>
            <a:off x="6300192" y="1412776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[BeaverMicaliRogaway90]</a:t>
            </a:r>
          </a:p>
        </p:txBody>
      </p:sp>
      <p:sp>
        <p:nvSpPr>
          <p:cNvPr id="25" name="Rectangular Callout 24" descr=" 94">
            <a:extLst>
              <a:ext uri="{FF2B5EF4-FFF2-40B4-BE49-F238E27FC236}">
                <a16:creationId xmlns:a16="http://schemas.microsoft.com/office/drawing/2014/main" id="{9FB44133-EA63-45BC-A870-16FBCFE41CBF}"/>
              </a:ext>
            </a:extLst>
          </p:cNvPr>
          <p:cNvSpPr/>
          <p:nvPr/>
        </p:nvSpPr>
        <p:spPr>
          <a:xfrm>
            <a:off x="4355976" y="5013176"/>
            <a:ext cx="2736303" cy="936104"/>
          </a:xfrm>
          <a:prstGeom prst="wedgeRectCallout">
            <a:avLst>
              <a:gd name="adj1" fmla="val -65487"/>
              <a:gd name="adj2" fmla="val -29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Can be any </a:t>
            </a:r>
            <a:r>
              <a:rPr lang="en-GB" b="1" dirty="0"/>
              <a:t>non-constant round </a:t>
            </a:r>
            <a:r>
              <a:rPr lang="en-GB" dirty="0"/>
              <a:t>protocol</a:t>
            </a:r>
          </a:p>
        </p:txBody>
      </p:sp>
      <p:graphicFrame>
        <p:nvGraphicFramePr>
          <p:cNvPr id="26" name="Content Placeholder 21" descr=" 49157">
            <a:extLst>
              <a:ext uri="{FF2B5EF4-FFF2-40B4-BE49-F238E27FC236}">
                <a16:creationId xmlns:a16="http://schemas.microsoft.com/office/drawing/2014/main" id="{4725523F-0E34-44F6-A853-CCCCFBA518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988789"/>
              </p:ext>
            </p:extLst>
          </p:nvPr>
        </p:nvGraphicFramePr>
        <p:xfrm>
          <a:off x="4427984" y="3476625"/>
          <a:ext cx="3429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91" name="Equation" r:id="rId13" imgW="203040" imgH="253800" progId="Equation.3">
                  <p:embed/>
                </p:oleObj>
              </mc:Choice>
              <mc:Fallback>
                <p:oleObj name="Equation" r:id="rId13" imgW="203040" imgH="253800" progId="Equation.3">
                  <p:embed/>
                  <p:pic>
                    <p:nvPicPr>
                      <p:cNvPr id="49157" name="Content Placeholder 21" descr=" 49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476625"/>
                        <a:ext cx="3429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 descr=" 24">
            <a:extLst>
              <a:ext uri="{FF2B5EF4-FFF2-40B4-BE49-F238E27FC236}">
                <a16:creationId xmlns:a16="http://schemas.microsoft.com/office/drawing/2014/main" id="{D855B52F-27F7-4519-B757-8FEADA90261B}"/>
              </a:ext>
            </a:extLst>
          </p:cNvPr>
          <p:cNvCxnSpPr>
            <a:cxnSpLocks/>
          </p:cNvCxnSpPr>
          <p:nvPr/>
        </p:nvCxnSpPr>
        <p:spPr>
          <a:xfrm>
            <a:off x="3995936" y="3876686"/>
            <a:ext cx="129614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8" descr=" 90">
            <a:extLst>
              <a:ext uri="{FF2B5EF4-FFF2-40B4-BE49-F238E27FC236}">
                <a16:creationId xmlns:a16="http://schemas.microsoft.com/office/drawing/2014/main" id="{C1E66F46-1269-42F0-8EA9-2072DE5D1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554" y="4172594"/>
            <a:ext cx="1296144" cy="720080"/>
          </a:xfrm>
        </p:spPr>
        <p:txBody>
          <a:bodyPr wrap="none">
            <a:normAutofit/>
          </a:bodyPr>
          <a:lstStyle/>
          <a:p>
            <a:pPr algn="ctr">
              <a:buNone/>
            </a:pPr>
            <a:r>
              <a:rPr lang="en-GB" sz="1800" dirty="0"/>
              <a:t>Local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33" grpId="0"/>
      <p:bldP spid="90" grpId="0" build="p"/>
      <p:bldP spid="25" grpId="0" animBg="1"/>
      <p:bldP spid="3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Challenge in BMR: evaluate </a:t>
            </a:r>
            <a:r>
              <a:rPr lang="en-GB" sz="3200" b="1" dirty="0">
                <a:solidFill>
                  <a:schemeClr val="accent1"/>
                </a:solidFill>
              </a:rPr>
              <a:t>Garbling</a:t>
            </a:r>
            <a:r>
              <a:rPr lang="en-GB" sz="3200" b="1" dirty="0"/>
              <a:t> step in MPC, efficiently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Comparison of approaches to BMR with active security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</a:t>
            </a:r>
            <a:r>
              <a:rPr lang="en-GB" b="1" dirty="0"/>
              <a:t>S</a:t>
            </a:r>
            <a:r>
              <a:rPr lang="en-GB" dirty="0"/>
              <a:t>oria-Vázquez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331024"/>
              </p:ext>
            </p:extLst>
          </p:nvPr>
        </p:nvGraphicFramePr>
        <p:xfrm>
          <a:off x="755576" y="1916832"/>
          <a:ext cx="7776864" cy="3933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661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Protocol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Based 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Free XOR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Main cost per gate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6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BMR90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Generic MPC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ZK proofs of PRG computation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6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LPSY15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MPC in </a:t>
                      </a:r>
                      <a:r>
                        <a:rPr lang="en-GB" sz="2000" i="1" dirty="0" err="1"/>
                        <a:t>F</a:t>
                      </a:r>
                      <a:r>
                        <a:rPr lang="en-GB" sz="2000" i="1" baseline="-25000" dirty="0" err="1"/>
                        <a:t>p</a:t>
                      </a:r>
                      <a:endParaRPr lang="en-GB" sz="2000" i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8n + 5 MPC </a:t>
                      </a:r>
                      <a:r>
                        <a:rPr lang="en-GB" sz="2000" dirty="0" err="1"/>
                        <a:t>mult</a:t>
                      </a:r>
                      <a:r>
                        <a:rPr lang="en-GB" sz="2000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661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LS</a:t>
                      </a:r>
                      <a:r>
                        <a:rPr lang="en-GB" sz="2000" b="1" dirty="0"/>
                        <a:t>S</a:t>
                      </a:r>
                      <a:r>
                        <a:rPr lang="en-GB" sz="20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O(n</a:t>
                      </a:r>
                      <a:r>
                        <a:rPr lang="en-GB" sz="2000" baseline="30000" dirty="0"/>
                        <a:t>2</a:t>
                      </a:r>
                      <a:r>
                        <a:rPr lang="en-GB" sz="2000" dirty="0"/>
                        <a:t>) ZK proofs of plaintext knowledge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661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This talk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OT + MPC in </a:t>
                      </a:r>
                      <a:r>
                        <a:rPr lang="en-GB" sz="2000" i="1" dirty="0"/>
                        <a:t>F</a:t>
                      </a:r>
                      <a:r>
                        <a:rPr lang="en-GB" sz="2000" i="1" baseline="-25000" dirty="0"/>
                        <a:t>2</a:t>
                      </a:r>
                      <a:endParaRPr lang="en-GB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 MPC </a:t>
                      </a:r>
                      <a:r>
                        <a:rPr lang="en-GB" sz="2000" b="1" dirty="0" err="1"/>
                        <a:t>mult</a:t>
                      </a:r>
                      <a:r>
                        <a:rPr lang="en-GB" sz="2000" b="1" dirty="0"/>
                        <a:t>. in </a:t>
                      </a:r>
                      <a:r>
                        <a:rPr lang="en-GB" sz="2000" b="1" i="1" dirty="0"/>
                        <a:t>F</a:t>
                      </a:r>
                      <a:r>
                        <a:rPr lang="en-GB" sz="2000" b="1" i="1" baseline="-25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2466" name="Picture 2" descr="C:\Users\Peter\AppData\Local\Microsoft\Windows\Temporary Internet Files\Content.IE5\K5CHMB67\Kliponious-green-tick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229200"/>
            <a:ext cx="315128" cy="360661"/>
          </a:xfrm>
          <a:prstGeom prst="rect">
            <a:avLst/>
          </a:prstGeom>
          <a:noFill/>
        </p:spPr>
      </p:pic>
      <p:pic>
        <p:nvPicPr>
          <p:cNvPr id="62467" name="Picture 3" descr="C:\Users\Peter\AppData\Local\Microsoft\Windows\Temporary Internet Files\Content.IE5\NAN1BKQL\Red-Cross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058672"/>
            <a:ext cx="216024" cy="185163"/>
          </a:xfrm>
          <a:prstGeom prst="rect">
            <a:avLst/>
          </a:prstGeom>
          <a:noFill/>
        </p:spPr>
      </p:pic>
      <p:pic>
        <p:nvPicPr>
          <p:cNvPr id="9" name="Picture 3" descr="C:\Users\Peter\AppData\Local\Microsoft\Windows\Temporary Internet Files\Content.IE5\NAN1BKQL\Red-Cross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819900"/>
            <a:ext cx="216024" cy="185163"/>
          </a:xfrm>
          <a:prstGeom prst="rect">
            <a:avLst/>
          </a:prstGeom>
          <a:noFill/>
        </p:spPr>
      </p:pic>
      <p:pic>
        <p:nvPicPr>
          <p:cNvPr id="10" name="Picture 3" descr="C:\Users\Peter\AppData\Local\Microsoft\Windows\Temporary Internet Files\Content.IE5\NAN1BKQL\Red-Cross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611988"/>
            <a:ext cx="216024" cy="1851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71600" y="5526721"/>
            <a:ext cx="1691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(and [KRW17])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Garbling an AND gate with Yao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211960" y="1700808"/>
          <a:ext cx="4344144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7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87624" y="30257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7624" y="344851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3848" y="324178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</a:t>
            </a:r>
          </a:p>
        </p:txBody>
      </p:sp>
      <p:pic>
        <p:nvPicPr>
          <p:cNvPr id="10" name="Picture 7" descr="Image result for and gate svg">
            <a:extLst>
              <a:ext uri="{FF2B5EF4-FFF2-40B4-BE49-F238E27FC236}">
                <a16:creationId xmlns:a16="http://schemas.microsoft.com/office/drawing/2014/main" id="{09E5C6D8-AC4D-4955-9EB7-645FAF056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4872" y="3039759"/>
            <a:ext cx="1512168" cy="907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Garbling an AND gate with Yao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23" name="Picture 7" descr="Image result for and gate 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4872" y="3039759"/>
            <a:ext cx="1512168" cy="907301"/>
          </a:xfrm>
          <a:prstGeom prst="rect">
            <a:avLst/>
          </a:prstGeom>
          <a:noFill/>
        </p:spPr>
      </p:pic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56760" y="2780928"/>
          <a:ext cx="1106244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0" name="Equation" r:id="rId4" imgW="583920" imgH="241200" progId="Equation.3">
                  <p:embed/>
                </p:oleObj>
              </mc:Choice>
              <mc:Fallback>
                <p:oleObj name="Equation" r:id="rId4" imgW="583920" imgH="241200" progId="Equation.3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60" y="2780928"/>
                        <a:ext cx="1106244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556760" y="3691756"/>
          <a:ext cx="1082196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1" name="Equation" r:id="rId6" imgW="571320" imgH="241200" progId="Equation.3">
                  <p:embed/>
                </p:oleObj>
              </mc:Choice>
              <mc:Fallback>
                <p:oleObj name="Equation" r:id="rId6" imgW="571320" imgH="241200" progId="Equation.3">
                  <p:embed/>
                  <p:pic>
                    <p:nvPicPr>
                      <p:cNvPr id="2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60" y="3691756"/>
                        <a:ext cx="1082196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1"/>
          <p:cNvGraphicFramePr>
            <a:graphicFrameLocks noChangeAspect="1"/>
          </p:cNvGraphicFramePr>
          <p:nvPr/>
        </p:nvGraphicFramePr>
        <p:xfrm>
          <a:off x="2841594" y="3043684"/>
          <a:ext cx="1154342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2" name="Equation" r:id="rId8" imgW="609480" imgH="241200" progId="Equation.3">
                  <p:embed/>
                </p:oleObj>
              </mc:Choice>
              <mc:Fallback>
                <p:oleObj name="Equation" r:id="rId8" imgW="609480" imgH="241200" progId="Equation.3">
                  <p:embed/>
                  <p:pic>
                    <p:nvPicPr>
                      <p:cNvPr id="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594" y="3043684"/>
                        <a:ext cx="1154342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F3157F5-8743-4FDF-8C5F-28AA5172B71B}"/>
              </a:ext>
            </a:extLst>
          </p:cNvPr>
          <p:cNvGraphicFramePr>
            <a:graphicFrameLocks noGrp="1"/>
          </p:cNvGraphicFramePr>
          <p:nvPr/>
        </p:nvGraphicFramePr>
        <p:xfrm>
          <a:off x="4211960" y="1700808"/>
          <a:ext cx="4344144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7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Content Placeholder 30">
            <a:extLst>
              <a:ext uri="{FF2B5EF4-FFF2-40B4-BE49-F238E27FC236}">
                <a16:creationId xmlns:a16="http://schemas.microsoft.com/office/drawing/2014/main" id="{5371E730-64EE-4FAB-823F-BD2AF0D60A4D}"/>
              </a:ext>
            </a:extLst>
          </p:cNvPr>
          <p:cNvSpPr txBox="1">
            <a:spLocks/>
          </p:cNvSpPr>
          <p:nvPr/>
        </p:nvSpPr>
        <p:spPr>
          <a:xfrm>
            <a:off x="4211960" y="3861048"/>
            <a:ext cx="4474840" cy="2880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  <a:p>
            <a:r>
              <a:rPr lang="en-GB" sz="2000" dirty="0"/>
              <a:t>Pick </a:t>
            </a:r>
            <a:r>
              <a:rPr lang="en-GB" sz="2000" i="1" dirty="0"/>
              <a:t>2</a:t>
            </a:r>
            <a:r>
              <a:rPr lang="en-GB" sz="2000" dirty="0"/>
              <a:t> random keys for each wire</a:t>
            </a:r>
          </a:p>
          <a:p>
            <a:pPr marL="0" indent="0">
              <a:buFont typeface="Arial" pitchFamily="34" charset="0"/>
              <a:buNone/>
            </a:pPr>
            <a:endParaRPr lang="en-GB" sz="2000" i="1" baseline="-25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3377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5076056" y="1628800"/>
            <a:ext cx="2448272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Garbling an AND gate with Yao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15</a:t>
            </a:fld>
            <a:endParaRPr lang="en-GB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5508104" y="1772816"/>
          <a:ext cx="1611590" cy="45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38" name="Equation" r:id="rId3" imgW="888840" imgH="253800" progId="Equation.3">
                  <p:embed/>
                </p:oleObj>
              </mc:Choice>
              <mc:Fallback>
                <p:oleObj name="Equation" r:id="rId3" imgW="888840" imgH="253800" progId="Equation.3">
                  <p:embed/>
                  <p:pic>
                    <p:nvPicPr>
                      <p:cNvPr id="962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772816"/>
                        <a:ext cx="1611590" cy="459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5508104" y="2249466"/>
          <a:ext cx="1588269" cy="45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39" name="Equation" r:id="rId5" imgW="876240" imgH="253800" progId="Equation.3">
                  <p:embed/>
                </p:oleObj>
              </mc:Choice>
              <mc:Fallback>
                <p:oleObj name="Equation" r:id="rId5" imgW="876240" imgH="253800" progId="Equation.3">
                  <p:embed/>
                  <p:pic>
                    <p:nvPicPr>
                      <p:cNvPr id="962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249466"/>
                        <a:ext cx="1588269" cy="459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5504012" y="2681514"/>
          <a:ext cx="1588268" cy="45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0" name="Equation" r:id="rId7" imgW="876240" imgH="253800" progId="Equation.3">
                  <p:embed/>
                </p:oleObj>
              </mc:Choice>
              <mc:Fallback>
                <p:oleObj name="Equation" r:id="rId7" imgW="876240" imgH="253800" progId="Equation.3">
                  <p:embed/>
                  <p:pic>
                    <p:nvPicPr>
                      <p:cNvPr id="962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4012" y="2681514"/>
                        <a:ext cx="1588268" cy="459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5508104" y="3140968"/>
          <a:ext cx="1541624" cy="45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1" name="Equation" r:id="rId9" imgW="850680" imgH="253800" progId="Equation.3">
                  <p:embed/>
                </p:oleObj>
              </mc:Choice>
              <mc:Fallback>
                <p:oleObj name="Equation" r:id="rId9" imgW="850680" imgH="253800" progId="Equation.3">
                  <p:embed/>
                  <p:pic>
                    <p:nvPicPr>
                      <p:cNvPr id="962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140968"/>
                        <a:ext cx="1541624" cy="459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7" descr="Image result for and gate sv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64872" y="3039759"/>
            <a:ext cx="1512168" cy="907301"/>
          </a:xfrm>
          <a:prstGeom prst="rect">
            <a:avLst/>
          </a:prstGeom>
          <a:noFill/>
        </p:spPr>
      </p:pic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56760" y="2780928"/>
          <a:ext cx="1106244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2" name="Equation" r:id="rId12" imgW="583920" imgH="241200" progId="Equation.3">
                  <p:embed/>
                </p:oleObj>
              </mc:Choice>
              <mc:Fallback>
                <p:oleObj name="Equation" r:id="rId12" imgW="583920" imgH="241200" progId="Equation.3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60" y="2780928"/>
                        <a:ext cx="1106244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556760" y="3691756"/>
          <a:ext cx="1082196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3" name="Equation" r:id="rId14" imgW="571320" imgH="241200" progId="Equation.3">
                  <p:embed/>
                </p:oleObj>
              </mc:Choice>
              <mc:Fallback>
                <p:oleObj name="Equation" r:id="rId14" imgW="571320" imgH="241200" progId="Equation.3">
                  <p:embed/>
                  <p:pic>
                    <p:nvPicPr>
                      <p:cNvPr id="2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60" y="3691756"/>
                        <a:ext cx="1082196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1"/>
          <p:cNvGraphicFramePr>
            <a:graphicFrameLocks noChangeAspect="1"/>
          </p:cNvGraphicFramePr>
          <p:nvPr/>
        </p:nvGraphicFramePr>
        <p:xfrm>
          <a:off x="2841594" y="3043684"/>
          <a:ext cx="1154342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4" name="Equation" r:id="rId16" imgW="609480" imgH="241200" progId="Equation.3">
                  <p:embed/>
                </p:oleObj>
              </mc:Choice>
              <mc:Fallback>
                <p:oleObj name="Equation" r:id="rId16" imgW="609480" imgH="241200" progId="Equation.3">
                  <p:embed/>
                  <p:pic>
                    <p:nvPicPr>
                      <p:cNvPr id="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594" y="3043684"/>
                        <a:ext cx="1154342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30">
            <a:extLst>
              <a:ext uri="{FF2B5EF4-FFF2-40B4-BE49-F238E27FC236}">
                <a16:creationId xmlns:a16="http://schemas.microsoft.com/office/drawing/2014/main" id="{FFFD2F75-2031-4993-9A8C-7368900858B1}"/>
              </a:ext>
            </a:extLst>
          </p:cNvPr>
          <p:cNvSpPr txBox="1">
            <a:spLocks/>
          </p:cNvSpPr>
          <p:nvPr/>
        </p:nvSpPr>
        <p:spPr>
          <a:xfrm>
            <a:off x="4211960" y="3861048"/>
            <a:ext cx="4474840" cy="2880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  <a:p>
            <a:r>
              <a:rPr lang="en-GB" sz="2000" dirty="0"/>
              <a:t>Pick </a:t>
            </a:r>
            <a:r>
              <a:rPr lang="en-GB" sz="2000" i="1" dirty="0"/>
              <a:t>2</a:t>
            </a:r>
            <a:r>
              <a:rPr lang="en-GB" sz="2000" dirty="0"/>
              <a:t> random keys for each wire</a:t>
            </a:r>
          </a:p>
          <a:p>
            <a:r>
              <a:rPr lang="en-GB" sz="2000" dirty="0"/>
              <a:t>Encrypt the truth table of each gate</a:t>
            </a:r>
          </a:p>
          <a:p>
            <a:pPr marL="0" indent="0">
              <a:buFont typeface="Arial" pitchFamily="34" charset="0"/>
              <a:buNone/>
            </a:pPr>
            <a:endParaRPr lang="en-GB" sz="2000" i="1" baseline="-25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91188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5076056" y="1628800"/>
            <a:ext cx="2448272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Garbling an AND gate with Yao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16</a:t>
            </a:fld>
            <a:endParaRPr lang="en-GB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738714"/>
              </p:ext>
            </p:extLst>
          </p:nvPr>
        </p:nvGraphicFramePr>
        <p:xfrm>
          <a:off x="5519738" y="1773238"/>
          <a:ext cx="15890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62" name="Equation" r:id="rId3" imgW="876240" imgH="253800" progId="Equation.3">
                  <p:embed/>
                </p:oleObj>
              </mc:Choice>
              <mc:Fallback>
                <p:oleObj name="Equation" r:id="rId3" imgW="876240" imgH="253800" progId="Equation.3">
                  <p:embed/>
                  <p:pic>
                    <p:nvPicPr>
                      <p:cNvPr id="962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1773238"/>
                        <a:ext cx="1589087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500753"/>
              </p:ext>
            </p:extLst>
          </p:nvPr>
        </p:nvGraphicFramePr>
        <p:xfrm>
          <a:off x="5530850" y="2249488"/>
          <a:ext cx="154146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63" name="Equation" r:id="rId5" imgW="850680" imgH="253800" progId="Equation.3">
                  <p:embed/>
                </p:oleObj>
              </mc:Choice>
              <mc:Fallback>
                <p:oleObj name="Equation" r:id="rId5" imgW="850680" imgH="253800" progId="Equation.3">
                  <p:embed/>
                  <p:pic>
                    <p:nvPicPr>
                      <p:cNvPr id="962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850" y="2249488"/>
                        <a:ext cx="1541463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116247"/>
              </p:ext>
            </p:extLst>
          </p:nvPr>
        </p:nvGraphicFramePr>
        <p:xfrm>
          <a:off x="5486400" y="3141663"/>
          <a:ext cx="15875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64" name="Equation" r:id="rId7" imgW="876240" imgH="253800" progId="Equation.3">
                  <p:embed/>
                </p:oleObj>
              </mc:Choice>
              <mc:Fallback>
                <p:oleObj name="Equation" r:id="rId7" imgW="876240" imgH="253800" progId="Equation.3">
                  <p:embed/>
                  <p:pic>
                    <p:nvPicPr>
                      <p:cNvPr id="962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141663"/>
                        <a:ext cx="1587500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7" descr="Image result for and gate sv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64872" y="3039759"/>
            <a:ext cx="1512168" cy="907301"/>
          </a:xfrm>
          <a:prstGeom prst="rect">
            <a:avLst/>
          </a:prstGeom>
          <a:noFill/>
        </p:spPr>
      </p:pic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56760" y="2780928"/>
          <a:ext cx="1106244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65" name="Equation" r:id="rId10" imgW="583920" imgH="241200" progId="Equation.3">
                  <p:embed/>
                </p:oleObj>
              </mc:Choice>
              <mc:Fallback>
                <p:oleObj name="Equation" r:id="rId10" imgW="583920" imgH="241200" progId="Equation.3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60" y="2780928"/>
                        <a:ext cx="1106244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556760" y="3691756"/>
          <a:ext cx="1082196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66" name="Equation" r:id="rId12" imgW="571320" imgH="241200" progId="Equation.3">
                  <p:embed/>
                </p:oleObj>
              </mc:Choice>
              <mc:Fallback>
                <p:oleObj name="Equation" r:id="rId12" imgW="571320" imgH="241200" progId="Equation.3">
                  <p:embed/>
                  <p:pic>
                    <p:nvPicPr>
                      <p:cNvPr id="2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60" y="3691756"/>
                        <a:ext cx="1082196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1"/>
          <p:cNvGraphicFramePr>
            <a:graphicFrameLocks noChangeAspect="1"/>
          </p:cNvGraphicFramePr>
          <p:nvPr/>
        </p:nvGraphicFramePr>
        <p:xfrm>
          <a:off x="2841594" y="3043684"/>
          <a:ext cx="1154342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67" name="Equation" r:id="rId14" imgW="609480" imgH="241200" progId="Equation.3">
                  <p:embed/>
                </p:oleObj>
              </mc:Choice>
              <mc:Fallback>
                <p:oleObj name="Equation" r:id="rId14" imgW="609480" imgH="241200" progId="Equation.3">
                  <p:embed/>
                  <p:pic>
                    <p:nvPicPr>
                      <p:cNvPr id="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594" y="3043684"/>
                        <a:ext cx="1154342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AD41F1DE-3654-4774-9ADB-04FDBFC3DC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563065"/>
              </p:ext>
            </p:extLst>
          </p:nvPr>
        </p:nvGraphicFramePr>
        <p:xfrm>
          <a:off x="5492750" y="2681288"/>
          <a:ext cx="16129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68" name="Equation" r:id="rId16" imgW="888840" imgH="253800" progId="Equation.3">
                  <p:embed/>
                </p:oleObj>
              </mc:Choice>
              <mc:Fallback>
                <p:oleObj name="Equation" r:id="rId16" imgW="888840" imgH="253800" progId="Equation.3">
                  <p:embed/>
                  <p:pic>
                    <p:nvPicPr>
                      <p:cNvPr id="962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2681288"/>
                        <a:ext cx="16129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30">
            <a:extLst>
              <a:ext uri="{FF2B5EF4-FFF2-40B4-BE49-F238E27FC236}">
                <a16:creationId xmlns:a16="http://schemas.microsoft.com/office/drawing/2014/main" id="{F48C85A1-E855-4462-9FA9-D3BCF336EF0E}"/>
              </a:ext>
            </a:extLst>
          </p:cNvPr>
          <p:cNvSpPr txBox="1">
            <a:spLocks/>
          </p:cNvSpPr>
          <p:nvPr/>
        </p:nvSpPr>
        <p:spPr>
          <a:xfrm>
            <a:off x="4211960" y="3861048"/>
            <a:ext cx="4474840" cy="2880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  <a:p>
            <a:r>
              <a:rPr lang="en-GB" sz="2000" dirty="0"/>
              <a:t>Pick </a:t>
            </a:r>
            <a:r>
              <a:rPr lang="en-GB" sz="2000" i="1" dirty="0"/>
              <a:t>2</a:t>
            </a:r>
            <a:r>
              <a:rPr lang="en-GB" sz="2000" dirty="0"/>
              <a:t> random keys for each wire</a:t>
            </a:r>
          </a:p>
          <a:p>
            <a:r>
              <a:rPr lang="en-GB" sz="2000" dirty="0"/>
              <a:t>Encrypt the truth table of each gate</a:t>
            </a:r>
          </a:p>
          <a:p>
            <a:r>
              <a:rPr lang="en-GB" sz="2000" dirty="0"/>
              <a:t>Randomly</a:t>
            </a:r>
            <a:r>
              <a:rPr lang="en-GB" sz="2000" b="1" dirty="0"/>
              <a:t> permute</a:t>
            </a:r>
            <a:r>
              <a:rPr lang="en-GB" sz="2000" dirty="0"/>
              <a:t> the entries</a:t>
            </a:r>
            <a:endParaRPr lang="en-GB" sz="2000" b="1" dirty="0"/>
          </a:p>
          <a:p>
            <a:pPr marL="0" indent="0">
              <a:buFont typeface="Arial" pitchFamily="34" charset="0"/>
              <a:buNone/>
            </a:pPr>
            <a:endParaRPr lang="en-GB" sz="2000" i="1" baseline="-25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7283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1"/>
                </a:solidFill>
              </a:rPr>
              <a:t>Garbling</a:t>
            </a:r>
            <a:r>
              <a:rPr lang="en-GB" sz="3200" b="1" dirty="0"/>
              <a:t> in BMR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88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5076056" y="1628800"/>
            <a:ext cx="2448272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BMR has an MPC-friendly Garbling</a:t>
            </a:r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211960" y="3861048"/>
            <a:ext cx="4474840" cy="2880321"/>
          </a:xfrm>
        </p:spPr>
        <p:txBody>
          <a:bodyPr>
            <a:normAutofit/>
          </a:bodyPr>
          <a:lstStyle/>
          <a:p>
            <a:r>
              <a:rPr lang="en-GB" sz="2000" dirty="0"/>
              <a:t>Pick </a:t>
            </a:r>
            <a:r>
              <a:rPr lang="en-GB" sz="2000" i="1" dirty="0"/>
              <a:t>2n</a:t>
            </a:r>
            <a:r>
              <a:rPr lang="en-GB" sz="2000" dirty="0"/>
              <a:t> random keys for each wire:</a:t>
            </a:r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    Initially, party </a:t>
            </a:r>
            <a:r>
              <a:rPr lang="en-GB" sz="2000" i="1" dirty="0"/>
              <a:t>P</a:t>
            </a:r>
            <a:r>
              <a:rPr lang="en-GB" sz="2000" i="1" baseline="-25000" dirty="0"/>
              <a:t>i</a:t>
            </a:r>
            <a:r>
              <a:rPr lang="en-GB" sz="2000" dirty="0"/>
              <a:t> gets keys </a:t>
            </a:r>
            <a:r>
              <a:rPr lang="en-GB" sz="2000" i="1" dirty="0"/>
              <a:t>K</a:t>
            </a:r>
            <a:r>
              <a:rPr lang="en-GB" sz="2000" i="1" baseline="30000" dirty="0"/>
              <a:t>i</a:t>
            </a:r>
            <a:r>
              <a:rPr lang="en-GB" sz="2000" i="1" baseline="-25000" dirty="0"/>
              <a:t>u,0</a:t>
            </a:r>
            <a:r>
              <a:rPr lang="en-GB" sz="2000" i="1" dirty="0"/>
              <a:t> , K</a:t>
            </a:r>
            <a:r>
              <a:rPr lang="en-GB" sz="2000" i="1" baseline="30000" dirty="0"/>
              <a:t>i</a:t>
            </a:r>
            <a:r>
              <a:rPr lang="en-GB" sz="2000" i="1" baseline="-25000" dirty="0"/>
              <a:t>u,1</a:t>
            </a:r>
            <a:r>
              <a:rPr lang="en-GB" sz="2000" dirty="0"/>
              <a:t>. </a:t>
            </a:r>
          </a:p>
          <a:p>
            <a:r>
              <a:rPr lang="en-GB" sz="2000" dirty="0"/>
              <a:t>Next slides: </a:t>
            </a:r>
          </a:p>
          <a:p>
            <a:pPr lvl="1"/>
            <a:r>
              <a:rPr lang="en-GB" sz="1600" dirty="0"/>
              <a:t>Encrypt the truth table of each gate</a:t>
            </a:r>
          </a:p>
          <a:p>
            <a:pPr lvl="1"/>
            <a:r>
              <a:rPr lang="en-GB" sz="1600" dirty="0"/>
              <a:t>Randomly</a:t>
            </a:r>
            <a:r>
              <a:rPr lang="en-GB" sz="1600" b="1" dirty="0"/>
              <a:t> permute</a:t>
            </a:r>
            <a:r>
              <a:rPr lang="en-GB" sz="1600" dirty="0"/>
              <a:t> the entries</a:t>
            </a:r>
            <a:endParaRPr lang="en-GB" sz="1600" b="1" dirty="0"/>
          </a:p>
          <a:p>
            <a:pPr marL="0" indent="0">
              <a:buNone/>
            </a:pPr>
            <a:endParaRPr lang="en-GB" sz="2000" i="1" baseline="-25000" dirty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360694"/>
              </p:ext>
            </p:extLst>
          </p:nvPr>
        </p:nvGraphicFramePr>
        <p:xfrm>
          <a:off x="5392738" y="1773238"/>
          <a:ext cx="18430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54" name="Equation" r:id="rId3" imgW="1015920" imgH="253800" progId="Equation.3">
                  <p:embed/>
                </p:oleObj>
              </mc:Choice>
              <mc:Fallback>
                <p:oleObj name="Equation" r:id="rId3" imgW="1015920" imgH="253800" progId="Equation.3">
                  <p:embed/>
                  <p:pic>
                    <p:nvPicPr>
                      <p:cNvPr id="962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1773238"/>
                        <a:ext cx="1843087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475341"/>
              </p:ext>
            </p:extLst>
          </p:nvPr>
        </p:nvGraphicFramePr>
        <p:xfrm>
          <a:off x="5405438" y="2249488"/>
          <a:ext cx="17938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55" name="Equation" r:id="rId5" imgW="990360" imgH="253800" progId="Equation.3">
                  <p:embed/>
                </p:oleObj>
              </mc:Choice>
              <mc:Fallback>
                <p:oleObj name="Equation" r:id="rId5" imgW="990360" imgH="253800" progId="Equation.3">
                  <p:embed/>
                  <p:pic>
                    <p:nvPicPr>
                      <p:cNvPr id="962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2249488"/>
                        <a:ext cx="179387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471810"/>
              </p:ext>
            </p:extLst>
          </p:nvPr>
        </p:nvGraphicFramePr>
        <p:xfrm>
          <a:off x="5360988" y="3141663"/>
          <a:ext cx="183991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56" name="Equation" r:id="rId7" imgW="1015920" imgH="253800" progId="Equation.3">
                  <p:embed/>
                </p:oleObj>
              </mc:Choice>
              <mc:Fallback>
                <p:oleObj name="Equation" r:id="rId7" imgW="1015920" imgH="253800" progId="Equation.3">
                  <p:embed/>
                  <p:pic>
                    <p:nvPicPr>
                      <p:cNvPr id="962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988" y="3141663"/>
                        <a:ext cx="1839912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7" descr="Image result for and gate sv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64872" y="3039759"/>
            <a:ext cx="1512168" cy="907301"/>
          </a:xfrm>
          <a:prstGeom prst="rect">
            <a:avLst/>
          </a:prstGeom>
          <a:noFill/>
        </p:spPr>
      </p:pic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56760" y="2780928"/>
          <a:ext cx="1106244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57" name="Equation" r:id="rId10" imgW="583920" imgH="241200" progId="Equation.3">
                  <p:embed/>
                </p:oleObj>
              </mc:Choice>
              <mc:Fallback>
                <p:oleObj name="Equation" r:id="rId10" imgW="583920" imgH="241200" progId="Equation.3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60" y="2780928"/>
                        <a:ext cx="1106244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556760" y="3691756"/>
          <a:ext cx="1082196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58" name="Equation" r:id="rId12" imgW="571320" imgH="241200" progId="Equation.3">
                  <p:embed/>
                </p:oleObj>
              </mc:Choice>
              <mc:Fallback>
                <p:oleObj name="Equation" r:id="rId12" imgW="571320" imgH="241200" progId="Equation.3">
                  <p:embed/>
                  <p:pic>
                    <p:nvPicPr>
                      <p:cNvPr id="2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60" y="3691756"/>
                        <a:ext cx="1082196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1"/>
          <p:cNvGraphicFramePr>
            <a:graphicFrameLocks noChangeAspect="1"/>
          </p:cNvGraphicFramePr>
          <p:nvPr/>
        </p:nvGraphicFramePr>
        <p:xfrm>
          <a:off x="2841594" y="3043684"/>
          <a:ext cx="1154342" cy="45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59" name="Equation" r:id="rId14" imgW="609480" imgH="241200" progId="Equation.3">
                  <p:embed/>
                </p:oleObj>
              </mc:Choice>
              <mc:Fallback>
                <p:oleObj name="Equation" r:id="rId14" imgW="609480" imgH="241200" progId="Equation.3">
                  <p:embed/>
                  <p:pic>
                    <p:nvPicPr>
                      <p:cNvPr id="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594" y="3043684"/>
                        <a:ext cx="1154342" cy="456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AD41F1DE-3654-4774-9ADB-04FDBFC3DC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85667"/>
              </p:ext>
            </p:extLst>
          </p:nvPr>
        </p:nvGraphicFramePr>
        <p:xfrm>
          <a:off x="5367338" y="2681288"/>
          <a:ext cx="18653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60" name="Equation" r:id="rId16" imgW="1028520" imgH="253800" progId="Equation.3">
                  <p:embed/>
                </p:oleObj>
              </mc:Choice>
              <mc:Fallback>
                <p:oleObj name="Equation" r:id="rId16" imgW="1028520" imgH="253800" progId="Equation.3">
                  <p:embed/>
                  <p:pic>
                    <p:nvPicPr>
                      <p:cNvPr id="15" name="Object 4">
                        <a:extLst>
                          <a:ext uri="{FF2B5EF4-FFF2-40B4-BE49-F238E27FC236}">
                            <a16:creationId xmlns:a16="http://schemas.microsoft.com/office/drawing/2014/main" id="{AD41F1DE-3654-4774-9ADB-04FDBFC3DC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338" y="2681288"/>
                        <a:ext cx="186531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>
            <a:extLst>
              <a:ext uri="{FF2B5EF4-FFF2-40B4-BE49-F238E27FC236}">
                <a16:creationId xmlns:a16="http://schemas.microsoft.com/office/drawing/2014/main" id="{0A3B783C-949A-4FEB-BFE4-8A598AE5B0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95155"/>
              </p:ext>
            </p:extLst>
          </p:nvPr>
        </p:nvGraphicFramePr>
        <p:xfrm>
          <a:off x="4829336" y="4365104"/>
          <a:ext cx="32400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61" name="Equation" r:id="rId18" imgW="1981080" imgH="253800" progId="Equation.3">
                  <p:embed/>
                </p:oleObj>
              </mc:Choice>
              <mc:Fallback>
                <p:oleObj name="Equation" r:id="rId18" imgW="1981080" imgH="253800" progId="Equation.3">
                  <p:embed/>
                  <p:pic>
                    <p:nvPicPr>
                      <p:cNvPr id="12" name="Object 10">
                        <a:extLst>
                          <a:ext uri="{FF2B5EF4-FFF2-40B4-BE49-F238E27FC236}">
                            <a16:creationId xmlns:a16="http://schemas.microsoft.com/office/drawing/2014/main" id="{AF2840FC-597B-4BD0-8F78-DBB27E79E9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336" y="4365104"/>
                        <a:ext cx="3240088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303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Encryption in BMR is straightforward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6588224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9DBAEC-2A6D-4FE6-A55F-57C58C0C95E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 descr="http://cachedtech.com/wp-content/uploads/2012/10/xkcd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2" r="31755"/>
          <a:stretch/>
        </p:blipFill>
        <p:spPr bwMode="auto">
          <a:xfrm flipH="1">
            <a:off x="1168168" y="1516720"/>
            <a:ext cx="360040" cy="96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hauntedtoastblog.files.wordpress.com/2013/05/moon_landing.png?w=58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 flipH="1">
            <a:off x="7542330" y="1480619"/>
            <a:ext cx="396044" cy="100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explainxkcd.com/wiki/images/7/73/white_ha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785" y="4437112"/>
            <a:ext cx="303780" cy="96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819" y="4470107"/>
            <a:ext cx="471065" cy="9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1547565" y="2376014"/>
            <a:ext cx="6048870" cy="21602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179512" y="2949222"/>
            <a:ext cx="1885874" cy="75006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PRF keys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values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9512" y="3555275"/>
            <a:ext cx="1368152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8"/>
          <p:cNvSpPr txBox="1">
            <a:spLocks/>
          </p:cNvSpPr>
          <p:nvPr/>
        </p:nvSpPr>
        <p:spPr>
          <a:xfrm>
            <a:off x="3305027" y="3955058"/>
            <a:ext cx="2533946" cy="432048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Generic MPC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just XOR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006417"/>
              </p:ext>
            </p:extLst>
          </p:nvPr>
        </p:nvGraphicFramePr>
        <p:xfrm>
          <a:off x="7680325" y="3222625"/>
          <a:ext cx="11017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4" name="Equation" r:id="rId7" imgW="672840" imgH="253800" progId="Equation.3">
                  <p:embed/>
                </p:oleObj>
              </mc:Choice>
              <mc:Fallback>
                <p:oleObj name="Equation" r:id="rId7" imgW="672840" imgH="253800" progId="Equation.3">
                  <p:embed/>
                  <p:pic>
                    <p:nvPicPr>
                      <p:cNvPr id="634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0325" y="3222625"/>
                        <a:ext cx="11017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>
            <a:cxnSpLocks/>
          </p:cNvCxnSpPr>
          <p:nvPr/>
        </p:nvCxnSpPr>
        <p:spPr>
          <a:xfrm>
            <a:off x="7596435" y="3627283"/>
            <a:ext cx="1296045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DDB9474-62F4-4AA2-AFD0-7DCE631F4178}"/>
              </a:ext>
            </a:extLst>
          </p:cNvPr>
          <p:cNvSpPr/>
          <p:nvPr/>
        </p:nvSpPr>
        <p:spPr>
          <a:xfrm>
            <a:off x="455480" y="5626006"/>
            <a:ext cx="3612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dirty="0"/>
              <a:t>F is a double-key PRF, g is gate index.</a:t>
            </a:r>
          </a:p>
        </p:txBody>
      </p:sp>
      <p:graphicFrame>
        <p:nvGraphicFramePr>
          <p:cNvPr id="19" name="Object 2">
            <a:extLst>
              <a:ext uri="{FF2B5EF4-FFF2-40B4-BE49-F238E27FC236}">
                <a16:creationId xmlns:a16="http://schemas.microsoft.com/office/drawing/2014/main" id="{D2EE7A65-EFD0-4405-8000-5AF8A48A42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435840"/>
              </p:ext>
            </p:extLst>
          </p:nvPr>
        </p:nvGraphicFramePr>
        <p:xfrm>
          <a:off x="1691680" y="2602164"/>
          <a:ext cx="5874642" cy="120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5" name="Equation" r:id="rId9" imgW="3479760" imgH="711000" progId="Equation.3">
                  <p:embed/>
                </p:oleObj>
              </mc:Choice>
              <mc:Fallback>
                <p:oleObj name="Equation" r:id="rId9" imgW="3479760" imgH="711000" progId="Equation.3">
                  <p:embed/>
                  <p:pic>
                    <p:nvPicPr>
                      <p:cNvPr id="18" name="Object 2">
                        <a:extLst>
                          <a:ext uri="{FF2B5EF4-FFF2-40B4-BE49-F238E27FC236}">
                            <a16:creationId xmlns:a16="http://schemas.microsoft.com/office/drawing/2014/main" id="{A2C2DEE3-D7BC-4212-A2C5-FCCC803DF3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602164"/>
                        <a:ext cx="5874642" cy="1203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F610A8E3-613A-46BA-9F61-206B33DE5546}"/>
              </a:ext>
            </a:extLst>
          </p:cNvPr>
          <p:cNvSpPr/>
          <p:nvPr/>
        </p:nvSpPr>
        <p:spPr>
          <a:xfrm>
            <a:off x="5258537" y="6021288"/>
            <a:ext cx="37059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sz="1600" dirty="0"/>
              <a:t>Next: Randomly</a:t>
            </a:r>
            <a:r>
              <a:rPr lang="en-GB" sz="1600" b="1" dirty="0"/>
              <a:t> permute</a:t>
            </a:r>
            <a:r>
              <a:rPr lang="en-GB" sz="1600" dirty="0"/>
              <a:t> the entries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7494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18" y="332656"/>
            <a:ext cx="7886700" cy="994172"/>
          </a:xfrm>
          <a:noFill/>
        </p:spPr>
        <p:txBody>
          <a:bodyPr>
            <a:normAutofit/>
          </a:bodyPr>
          <a:lstStyle/>
          <a:p>
            <a:r>
              <a:rPr lang="es-ES" altLang="es-ES_tradnl" sz="5250" dirty="0">
                <a:solidFill>
                  <a:srgbClr val="C00000"/>
                </a:solidFill>
                <a:latin typeface="Outlaw " panose="02000400000000000000" pitchFamily="2" charset="0"/>
              </a:rPr>
              <a:t>  </a:t>
            </a:r>
            <a:r>
              <a:rPr lang="es-ES" altLang="es-ES_tradnl" sz="4500" dirty="0">
                <a:solidFill>
                  <a:srgbClr val="C00000"/>
                </a:solidFill>
                <a:latin typeface="+mn-lt"/>
              </a:rPr>
              <a:t>A </a:t>
            </a:r>
            <a:r>
              <a:rPr lang="es-ES" altLang="es-ES_tradnl" sz="4500" dirty="0" err="1">
                <a:solidFill>
                  <a:srgbClr val="C00000"/>
                </a:solidFill>
                <a:latin typeface="+mn-lt"/>
              </a:rPr>
              <a:t>Year</a:t>
            </a:r>
            <a:r>
              <a:rPr lang="es-ES" altLang="es-ES_tradnl" sz="4500" dirty="0">
                <a:solidFill>
                  <a:srgbClr val="C00000"/>
                </a:solidFill>
                <a:latin typeface="+mn-lt"/>
              </a:rPr>
              <a:t> in a </a:t>
            </a:r>
            <a:r>
              <a:rPr lang="es-ES" altLang="es-ES_tradnl" sz="4500" dirty="0" err="1">
                <a:solidFill>
                  <a:srgbClr val="C00000"/>
                </a:solidFill>
                <a:latin typeface="+mn-lt"/>
              </a:rPr>
              <a:t>slide</a:t>
            </a:r>
            <a:endParaRPr lang="es-ES_tradnl" sz="525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45846" y="1484784"/>
            <a:ext cx="8445827" cy="4536504"/>
          </a:xfrm>
          <a:noFill/>
        </p:spPr>
        <p:txBody>
          <a:bodyPr>
            <a:normAutofit fontScale="92500" lnSpcReduction="1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3000" b="1" u="sng" dirty="0"/>
              <a:t>Conferences attended</a:t>
            </a:r>
            <a:r>
              <a:rPr lang="en-US" sz="3000" u="sng" dirty="0"/>
              <a:t>: 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u="sng" dirty="0"/>
              <a:t>Flagship: </a:t>
            </a:r>
            <a:r>
              <a:rPr lang="en-US" dirty="0"/>
              <a:t>TCC 2016-B, </a:t>
            </a:r>
            <a:r>
              <a:rPr lang="en-US" dirty="0" err="1"/>
              <a:t>Eurocrypt</a:t>
            </a:r>
            <a:r>
              <a:rPr lang="en-US" dirty="0"/>
              <a:t> 2017.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u="sng" dirty="0"/>
              <a:t>Domain-specific:</a:t>
            </a:r>
            <a:r>
              <a:rPr lang="en-US" dirty="0"/>
              <a:t> TPMPC.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u="sng" dirty="0"/>
              <a:t>Smaller Meetings:</a:t>
            </a:r>
            <a:r>
              <a:rPr lang="en-US" dirty="0"/>
              <a:t> ECRYPT collaborative writing workshop, HEAT, Lattice Meeting (ENS Lyon).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3000" b="1" u="sng" dirty="0"/>
              <a:t>Talks given</a:t>
            </a:r>
            <a:r>
              <a:rPr lang="en-US" sz="3000" b="1" dirty="0"/>
              <a:t>:</a:t>
            </a:r>
            <a:r>
              <a:rPr lang="en-US" sz="3000" dirty="0"/>
              <a:t> TCC 2016-B, Lattice Meeting:</a:t>
            </a:r>
          </a:p>
          <a:p>
            <a:pPr marL="0" indent="0" algn="ctr">
              <a:buNone/>
            </a:pPr>
            <a:r>
              <a:rPr lang="en-US" sz="3000" dirty="0"/>
              <a:t> </a:t>
            </a:r>
            <a:r>
              <a:rPr lang="en-US" sz="3000" i="1" dirty="0"/>
              <a:t>More Efficient Constant-Round Multi-Party Computation from BMR and SHE</a:t>
            </a:r>
            <a:r>
              <a:rPr lang="en-US" sz="3000" dirty="0"/>
              <a:t>.</a:t>
            </a:r>
          </a:p>
          <a:p>
            <a:pPr marL="0" indent="0">
              <a:buNone/>
            </a:pPr>
            <a:r>
              <a:rPr lang="en-US" sz="3000" b="1" dirty="0"/>
              <a:t>3. </a:t>
            </a:r>
            <a:r>
              <a:rPr lang="en-US" sz="3000" b="1" u="sng" dirty="0"/>
              <a:t>Research visits:</a:t>
            </a:r>
            <a:r>
              <a:rPr lang="en-US" sz="3000" dirty="0"/>
              <a:t> Thales UK, Bar-</a:t>
            </a:r>
            <a:r>
              <a:rPr lang="en-US" sz="3000" dirty="0" err="1"/>
              <a:t>Ilan</a:t>
            </a:r>
            <a:r>
              <a:rPr lang="en-US" sz="3000" dirty="0"/>
              <a:t> University.</a:t>
            </a:r>
          </a:p>
          <a:p>
            <a:pPr marL="0" indent="0">
              <a:buNone/>
            </a:pPr>
            <a:r>
              <a:rPr lang="en-US" sz="3000" b="1" dirty="0"/>
              <a:t>4. </a:t>
            </a:r>
            <a:r>
              <a:rPr lang="en-US" sz="3000" b="1" u="sng" dirty="0"/>
              <a:t>Outreach:</a:t>
            </a:r>
            <a:r>
              <a:rPr lang="en-US" sz="3000" b="1" dirty="0"/>
              <a:t> </a:t>
            </a:r>
            <a:r>
              <a:rPr lang="es-ES" sz="2800" dirty="0" err="1"/>
              <a:t>Digimakers</a:t>
            </a:r>
            <a:r>
              <a:rPr lang="es-ES" sz="2800" dirty="0"/>
              <a:t> (</a:t>
            </a:r>
            <a:r>
              <a:rPr lang="es-ES" sz="2800" dirty="0" err="1"/>
              <a:t>coming</a:t>
            </a:r>
            <a:r>
              <a:rPr lang="es-ES" sz="2800" dirty="0"/>
              <a:t> </a:t>
            </a:r>
            <a:r>
              <a:rPr lang="es-ES" sz="2800" dirty="0" err="1"/>
              <a:t>on</a:t>
            </a:r>
            <a:r>
              <a:rPr lang="es-ES" sz="2800" dirty="0"/>
              <a:t> 11th </a:t>
            </a:r>
            <a:r>
              <a:rPr lang="es-ES" sz="2800" dirty="0" err="1"/>
              <a:t>November</a:t>
            </a:r>
            <a:r>
              <a:rPr lang="es-ES" sz="2800" dirty="0"/>
              <a:t>, 2017)</a:t>
            </a:r>
            <a:endParaRPr lang="es-ES_tradnl" sz="2800" dirty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E5887-20F6-47B7-B67B-431569ABF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Eduardo Soria-Vázquez</a:t>
            </a:r>
          </a:p>
        </p:txBody>
      </p:sp>
    </p:spTree>
    <p:extLst>
      <p:ext uri="{BB962C8B-B14F-4D97-AF65-F5344CB8AC3E}">
        <p14:creationId xmlns:p14="http://schemas.microsoft.com/office/powerpoint/2010/main" val="2174575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Entire BMR </a:t>
            </a:r>
            <a:r>
              <a:rPr lang="en-GB" b="1" dirty="0">
                <a:solidFill>
                  <a:srgbClr val="C00000"/>
                </a:solidFill>
              </a:rPr>
              <a:t>Garbling</a:t>
            </a:r>
            <a:r>
              <a:rPr lang="en-GB" dirty="0">
                <a:solidFill>
                  <a:srgbClr val="C00000"/>
                </a:solidFill>
              </a:rPr>
              <a:t> (with Free-XOR)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13982" y="1600200"/>
            <a:ext cx="82728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/>
              <a:t>Garbled AND gate is: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i="1" dirty="0" err="1"/>
              <a:t>R</a:t>
            </a:r>
            <a:r>
              <a:rPr lang="en-GB" sz="2400" i="1" baseline="30000" dirty="0" err="1"/>
              <a:t>j</a:t>
            </a:r>
            <a:r>
              <a:rPr lang="en-GB" sz="2400" dirty="0"/>
              <a:t>: Fixed string enabling Free-XOR, secret to party </a:t>
            </a:r>
            <a:r>
              <a:rPr lang="en-GB" sz="2400" i="1" dirty="0" err="1"/>
              <a:t>P</a:t>
            </a:r>
            <a:r>
              <a:rPr lang="en-GB" sz="2400" i="1" baseline="-25000" dirty="0" err="1"/>
              <a:t>j</a:t>
            </a:r>
            <a:r>
              <a:rPr lang="en-GB" sz="2400" dirty="0"/>
              <a:t>:</a:t>
            </a:r>
          </a:p>
          <a:p>
            <a:pPr>
              <a:buNone/>
            </a:pPr>
            <a:r>
              <a:rPr lang="en-GB" sz="2400" b="1" dirty="0"/>
              <a:t>Observation (next slide)</a:t>
            </a:r>
            <a:r>
              <a:rPr lang="en-GB" sz="2400" dirty="0"/>
              <a:t>: </a:t>
            </a:r>
            <a:r>
              <a:rPr lang="en-GB" sz="2400" dirty="0" err="1"/>
              <a:t>Mult</a:t>
            </a:r>
            <a:r>
              <a:rPr lang="en-GB" sz="2400" dirty="0"/>
              <a:t>. are bit/bit or bit/string only.</a:t>
            </a:r>
          </a:p>
          <a:p>
            <a:pPr>
              <a:buNone/>
            </a:pPr>
            <a:r>
              <a:rPr lang="en-GB" sz="1400" dirty="0"/>
              <a:t>             [Ben-</a:t>
            </a:r>
            <a:r>
              <a:rPr lang="en-GB" sz="1400" dirty="0" err="1"/>
              <a:t>Efraim</a:t>
            </a:r>
            <a:r>
              <a:rPr lang="en-GB" sz="1400" dirty="0"/>
              <a:t> Lindell </a:t>
            </a:r>
            <a:r>
              <a:rPr lang="en-GB" sz="1400" dirty="0" err="1"/>
              <a:t>Omri</a:t>
            </a:r>
            <a:r>
              <a:rPr lang="en-GB" sz="1400" dirty="0"/>
              <a:t> 16]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20</a:t>
            </a:fld>
            <a:endParaRPr lang="en-GB"/>
          </a:p>
        </p:txBody>
      </p:sp>
      <p:grpSp>
        <p:nvGrpSpPr>
          <p:cNvPr id="28" name="Group 27"/>
          <p:cNvGrpSpPr/>
          <p:nvPr/>
        </p:nvGrpSpPr>
        <p:grpSpPr>
          <a:xfrm>
            <a:off x="1547664" y="2564904"/>
            <a:ext cx="6336704" cy="1584176"/>
            <a:chOff x="-3420888" y="2132856"/>
            <a:chExt cx="6336704" cy="1584176"/>
          </a:xfrm>
        </p:grpSpPr>
        <p:sp>
          <p:nvSpPr>
            <p:cNvPr id="18" name="Rounded Rectangle 17"/>
            <p:cNvSpPr/>
            <p:nvPr/>
          </p:nvSpPr>
          <p:spPr>
            <a:xfrm>
              <a:off x="-3420888" y="2132856"/>
              <a:ext cx="6336704" cy="158417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aphicFrame>
          <p:nvGraphicFramePr>
            <p:cNvPr id="1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9282387"/>
                </p:ext>
              </p:extLst>
            </p:nvPr>
          </p:nvGraphicFramePr>
          <p:xfrm>
            <a:off x="-3266752" y="2339727"/>
            <a:ext cx="6049963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855" name="Equation" r:id="rId4" imgW="3695400" imgH="253800" progId="Equation.3">
                    <p:embed/>
                  </p:oleObj>
                </mc:Choice>
                <mc:Fallback>
                  <p:oleObj name="Equation" r:id="rId4" imgW="3695400" imgH="2538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66752" y="2339727"/>
                          <a:ext cx="6049963" cy="415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Left Brace 19"/>
            <p:cNvSpPr/>
            <p:nvPr/>
          </p:nvSpPr>
          <p:spPr>
            <a:xfrm rot="16200000">
              <a:off x="1295634" y="1736814"/>
              <a:ext cx="360042" cy="2304254"/>
            </a:xfrm>
            <a:prstGeom prst="leftBrace">
              <a:avLst/>
            </a:prstGeom>
            <a:ln w="28575"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528" y="3068960"/>
              <a:ext cx="21871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Secret </a:t>
              </a:r>
              <a:r>
                <a:rPr lang="en-GB" sz="1600" b="1" dirty="0"/>
                <a:t>permutation bits</a:t>
              </a:r>
            </a:p>
            <a:p>
              <a:pPr algn="ctr"/>
              <a:r>
                <a:rPr lang="en-GB" sz="1600" dirty="0"/>
                <a:t>to shuffle entries</a:t>
              </a:r>
            </a:p>
          </p:txBody>
        </p:sp>
        <p:graphicFrame>
          <p:nvGraphicFramePr>
            <p:cNvPr id="22" name="Object 3"/>
            <p:cNvGraphicFramePr>
              <a:graphicFrameLocks noChangeAspect="1"/>
            </p:cNvGraphicFramePr>
            <p:nvPr/>
          </p:nvGraphicFramePr>
          <p:xfrm>
            <a:off x="-3204864" y="3356992"/>
            <a:ext cx="2494831" cy="288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856" name="Equation" r:id="rId6" imgW="1981080" imgH="228600" progId="Equation.3">
                    <p:embed/>
                  </p:oleObj>
                </mc:Choice>
                <mc:Fallback>
                  <p:oleObj name="Equation" r:id="rId6" imgW="1981080" imgH="2286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04864" y="3356992"/>
                          <a:ext cx="2494831" cy="2881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434BFB8-70A1-403E-B0BC-A6E3385ABBC1}"/>
              </a:ext>
            </a:extLst>
          </p:cNvPr>
          <p:cNvCxnSpPr/>
          <p:nvPr/>
        </p:nvCxnSpPr>
        <p:spPr>
          <a:xfrm>
            <a:off x="179512" y="3427025"/>
            <a:ext cx="1368152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FC5E2AC-42CB-4695-92A9-6A479743FACE}"/>
              </a:ext>
            </a:extLst>
          </p:cNvPr>
          <p:cNvCxnSpPr/>
          <p:nvPr/>
        </p:nvCxnSpPr>
        <p:spPr>
          <a:xfrm>
            <a:off x="7882275" y="3429000"/>
            <a:ext cx="86409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6">
            <a:extLst>
              <a:ext uri="{FF2B5EF4-FFF2-40B4-BE49-F238E27FC236}">
                <a16:creationId xmlns:a16="http://schemas.microsoft.com/office/drawing/2014/main" id="{1D7BBF3C-C09F-4DEE-8170-6262044253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430542"/>
              </p:ext>
            </p:extLst>
          </p:nvPr>
        </p:nvGraphicFramePr>
        <p:xfrm>
          <a:off x="8170307" y="3068960"/>
          <a:ext cx="2492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57" name="Equation" r:id="rId8" imgW="152280" imgH="203040" progId="Equation.3">
                  <p:embed/>
                </p:oleObj>
              </mc:Choice>
              <mc:Fallback>
                <p:oleObj name="Equation" r:id="rId8" imgW="152280" imgH="203040" progId="Equation.3">
                  <p:embed/>
                  <p:pic>
                    <p:nvPicPr>
                      <p:cNvPr id="1044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0307" y="3068960"/>
                        <a:ext cx="249237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>
            <a:extLst>
              <a:ext uri="{FF2B5EF4-FFF2-40B4-BE49-F238E27FC236}">
                <a16:creationId xmlns:a16="http://schemas.microsoft.com/office/drawing/2014/main" id="{2A394964-83BF-48F2-9CB8-94F3D89560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110153"/>
              </p:ext>
            </p:extLst>
          </p:nvPr>
        </p:nvGraphicFramePr>
        <p:xfrm>
          <a:off x="193675" y="2924944"/>
          <a:ext cx="11033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58" name="Equation" r:id="rId10" imgW="672840" imgH="253800" progId="Equation.3">
                  <p:embed/>
                </p:oleObj>
              </mc:Choice>
              <mc:Fallback>
                <p:oleObj name="Equation" r:id="rId10" imgW="672840" imgH="253800" progId="Equation.3">
                  <p:embed/>
                  <p:pic>
                    <p:nvPicPr>
                      <p:cNvPr id="634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2924944"/>
                        <a:ext cx="11033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Content Placeholder 8">
            <a:extLst>
              <a:ext uri="{FF2B5EF4-FFF2-40B4-BE49-F238E27FC236}">
                <a16:creationId xmlns:a16="http://schemas.microsoft.com/office/drawing/2014/main" id="{129E432D-5695-415E-8F69-E86A9CD67D0A}"/>
              </a:ext>
            </a:extLst>
          </p:cNvPr>
          <p:cNvSpPr txBox="1">
            <a:spLocks/>
          </p:cNvSpPr>
          <p:nvPr/>
        </p:nvSpPr>
        <p:spPr>
          <a:xfrm>
            <a:off x="339033" y="3525367"/>
            <a:ext cx="877762" cy="40777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GB" sz="2400" b="0" i="0" u="none" strike="noStrike" kern="1200" cap="none" spc="0" normalizeH="0" baseline="30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5" name="Object 4">
            <a:extLst>
              <a:ext uri="{FF2B5EF4-FFF2-40B4-BE49-F238E27FC236}">
                <a16:creationId xmlns:a16="http://schemas.microsoft.com/office/drawing/2014/main" id="{6B3B7D23-9BC0-4195-A3C2-17197C0463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720622"/>
              </p:ext>
            </p:extLst>
          </p:nvPr>
        </p:nvGraphicFramePr>
        <p:xfrm>
          <a:off x="7020272" y="4678051"/>
          <a:ext cx="1886983" cy="459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59" name="Equation" r:id="rId12" imgW="1041120" imgH="253800" progId="Equation.3">
                  <p:embed/>
                </p:oleObj>
              </mc:Choice>
              <mc:Fallback>
                <p:oleObj name="Equation" r:id="rId12" imgW="1041120" imgH="253800" progId="Equation.3">
                  <p:embed/>
                  <p:pic>
                    <p:nvPicPr>
                      <p:cNvPr id="23" name="Object 4">
                        <a:extLst>
                          <a:ext uri="{FF2B5EF4-FFF2-40B4-BE49-F238E27FC236}">
                            <a16:creationId xmlns:a16="http://schemas.microsoft.com/office/drawing/2014/main" id="{2A394964-83BF-48F2-9CB8-94F3D89560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4678051"/>
                        <a:ext cx="1886983" cy="459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4" descr="http://cachedtech.com/wp-content/uploads/2012/10/xkcd.jpg">
            <a:extLst>
              <a:ext uri="{FF2B5EF4-FFF2-40B4-BE49-F238E27FC236}">
                <a16:creationId xmlns:a16="http://schemas.microsoft.com/office/drawing/2014/main" id="{FB4B62D3-E94D-498D-9154-83826D38FE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2" r="31755"/>
          <a:stretch/>
        </p:blipFill>
        <p:spPr bwMode="auto">
          <a:xfrm flipH="1">
            <a:off x="1275810" y="2049784"/>
            <a:ext cx="235480" cy="63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http://www.explainxkcd.com/wiki/images/7/73/white_hat.png">
            <a:extLst>
              <a:ext uri="{FF2B5EF4-FFF2-40B4-BE49-F238E27FC236}">
                <a16:creationId xmlns:a16="http://schemas.microsoft.com/office/drawing/2014/main" id="{3196C811-46F0-4446-95BB-98ACA6538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213" y="3936823"/>
            <a:ext cx="202482" cy="64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hauntedtoastblog.files.wordpress.com/2013/05/moon_landing.png?w=585">
            <a:extLst>
              <a:ext uri="{FF2B5EF4-FFF2-40B4-BE49-F238E27FC236}">
                <a16:creationId xmlns:a16="http://schemas.microsoft.com/office/drawing/2014/main" id="{A48C4758-2C9B-4FB9-ADA9-760B9DBB33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 flipH="1">
            <a:off x="7887243" y="1982808"/>
            <a:ext cx="285157" cy="72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>
            <a:extLst>
              <a:ext uri="{FF2B5EF4-FFF2-40B4-BE49-F238E27FC236}">
                <a16:creationId xmlns:a16="http://schemas.microsoft.com/office/drawing/2014/main" id="{491AD4CE-933F-4DF6-AC9F-C9B801018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103" y="3911194"/>
            <a:ext cx="337305" cy="70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Transforming any MPC to BMR 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>(Constant rounds for Boolean Circ.)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63688" y="1484784"/>
            <a:ext cx="5904656" cy="32403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dirty="0"/>
              <a:t>For each AND gate:</a:t>
            </a:r>
          </a:p>
        </p:txBody>
      </p:sp>
      <p:sp>
        <p:nvSpPr>
          <p:cNvPr id="26" name="Content Placeholder 8"/>
          <p:cNvSpPr txBox="1">
            <a:spLocks/>
          </p:cNvSpPr>
          <p:nvPr/>
        </p:nvSpPr>
        <p:spPr>
          <a:xfrm>
            <a:off x="683568" y="2733198"/>
            <a:ext cx="877762" cy="4077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GB" sz="1600" b="0" i="0" u="none" strike="noStrike" kern="1200" cap="none" spc="0" normalizeH="0" baseline="30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endParaRPr kumimoji="0" lang="en-GB" sz="16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95536" y="3123227"/>
            <a:ext cx="1368152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905261"/>
              </p:ext>
            </p:extLst>
          </p:nvPr>
        </p:nvGraphicFramePr>
        <p:xfrm>
          <a:off x="3131840" y="2060848"/>
          <a:ext cx="32004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97" name="Equation" r:id="rId3" imgW="1955520" imgH="939600" progId="Equation.3">
                  <p:embed/>
                </p:oleObj>
              </mc:Choice>
              <mc:Fallback>
                <p:oleObj name="Equation" r:id="rId3" imgW="1955520" imgH="939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060848"/>
                        <a:ext cx="3200400" cy="153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4228128" y="4283804"/>
            <a:ext cx="63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MPC</a:t>
            </a:r>
            <a:endParaRPr lang="en-GB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546600" y="4725144"/>
            <a:ext cx="0" cy="6477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220072" y="5652740"/>
            <a:ext cx="86409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6275412" y="5445224"/>
          <a:ext cx="11049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98" name="Equation" r:id="rId5" imgW="736560" imgH="215640" progId="Equation.3">
                  <p:embed/>
                </p:oleObj>
              </mc:Choice>
              <mc:Fallback>
                <p:oleObj name="Equation" r:id="rId5" imgW="73656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412" y="5445224"/>
                        <a:ext cx="11049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3851920" y="5364708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XOR</a:t>
            </a:r>
          </a:p>
        </p:txBody>
      </p:sp>
      <p:cxnSp>
        <p:nvCxnSpPr>
          <p:cNvPr id="22" name="Straight Arrow Connector 21"/>
          <p:cNvCxnSpPr>
            <a:endCxn id="21" idx="1"/>
          </p:cNvCxnSpPr>
          <p:nvPr/>
        </p:nvCxnSpPr>
        <p:spPr>
          <a:xfrm flipV="1">
            <a:off x="395536" y="5652740"/>
            <a:ext cx="3456384" cy="850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" descr="http://cachedtech.com/wp-content/uploads/2012/10/xkcd.jpg">
            <a:extLst>
              <a:ext uri="{FF2B5EF4-FFF2-40B4-BE49-F238E27FC236}">
                <a16:creationId xmlns:a16="http://schemas.microsoft.com/office/drawing/2014/main" id="{9FE9A055-2E80-4B1E-B612-E2167D9243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2" r="31755"/>
          <a:stretch/>
        </p:blipFill>
        <p:spPr bwMode="auto">
          <a:xfrm flipH="1">
            <a:off x="1475577" y="1407309"/>
            <a:ext cx="270855" cy="72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http://www.explainxkcd.com/wiki/images/7/73/white_hat.png">
            <a:extLst>
              <a:ext uri="{FF2B5EF4-FFF2-40B4-BE49-F238E27FC236}">
                <a16:creationId xmlns:a16="http://schemas.microsoft.com/office/drawing/2014/main" id="{8FE6702A-667C-49DD-BF54-4B180B0D1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542" y="4115320"/>
            <a:ext cx="253576" cy="80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hauntedtoastblog.files.wordpress.com/2013/05/moon_landing.png?w=585">
            <a:extLst>
              <a:ext uri="{FF2B5EF4-FFF2-40B4-BE49-F238E27FC236}">
                <a16:creationId xmlns:a16="http://schemas.microsoft.com/office/drawing/2014/main" id="{1A385E95-895E-459F-95C2-4EFBDD02E7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 flipH="1">
            <a:off x="7790597" y="1447040"/>
            <a:ext cx="309794" cy="78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C7B14171-265F-42CC-BBC5-908AC3BE1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844" y="4356213"/>
            <a:ext cx="428547" cy="89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aphicFrame>
        <p:nvGraphicFramePr>
          <p:cNvPr id="28" name="Object 4">
            <a:extLst>
              <a:ext uri="{FF2B5EF4-FFF2-40B4-BE49-F238E27FC236}">
                <a16:creationId xmlns:a16="http://schemas.microsoft.com/office/drawing/2014/main" id="{B05F5307-77E2-44E9-BFE9-24AA502A02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15172"/>
              </p:ext>
            </p:extLst>
          </p:nvPr>
        </p:nvGraphicFramePr>
        <p:xfrm>
          <a:off x="1001713" y="5688013"/>
          <a:ext cx="23939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99" name="Equation" r:id="rId11" imgW="1460160" imgH="253800" progId="Equation.3">
                  <p:embed/>
                </p:oleObj>
              </mc:Choice>
              <mc:Fallback>
                <p:oleObj name="Equation" r:id="rId11" imgW="1460160" imgH="253800" progId="Equation.3">
                  <p:embed/>
                  <p:pic>
                    <p:nvPicPr>
                      <p:cNvPr id="23" name="Object 4">
                        <a:extLst>
                          <a:ext uri="{FF2B5EF4-FFF2-40B4-BE49-F238E27FC236}">
                            <a16:creationId xmlns:a16="http://schemas.microsoft.com/office/drawing/2014/main" id="{2A394964-83BF-48F2-9CB8-94F3D89560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5688013"/>
                        <a:ext cx="239395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63688" y="1484784"/>
            <a:ext cx="5904656" cy="32403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dirty="0"/>
              <a:t>For each AND gate:</a:t>
            </a:r>
          </a:p>
        </p:txBody>
      </p:sp>
      <p:sp>
        <p:nvSpPr>
          <p:cNvPr id="26" name="Content Placeholder 8"/>
          <p:cNvSpPr txBox="1">
            <a:spLocks/>
          </p:cNvSpPr>
          <p:nvPr/>
        </p:nvSpPr>
        <p:spPr>
          <a:xfrm>
            <a:off x="683568" y="2733198"/>
            <a:ext cx="877762" cy="4077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GB" sz="1600" b="0" i="0" u="none" strike="noStrike" kern="1200" cap="none" spc="0" normalizeH="0" baseline="30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endParaRPr kumimoji="0" lang="en-GB" sz="16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95536" y="3123227"/>
            <a:ext cx="1368152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20072" y="5652740"/>
            <a:ext cx="86409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3131840" y="2060848"/>
          <a:ext cx="27003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0" name="Equation" r:id="rId4" imgW="1650960" imgH="228600" progId="Equation.3">
                  <p:embed/>
                </p:oleObj>
              </mc:Choice>
              <mc:Fallback>
                <p:oleObj name="Equation" r:id="rId4" imgW="165096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060848"/>
                        <a:ext cx="270033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9" name="Object 11"/>
          <p:cNvGraphicFramePr>
            <a:graphicFrameLocks noChangeAspect="1"/>
          </p:cNvGraphicFramePr>
          <p:nvPr/>
        </p:nvGraphicFramePr>
        <p:xfrm>
          <a:off x="6275412" y="5445224"/>
          <a:ext cx="11049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1" name="Equation" r:id="rId6" imgW="736560" imgH="215640" progId="Equation.3">
                  <p:embed/>
                </p:oleObj>
              </mc:Choice>
              <mc:Fallback>
                <p:oleObj name="Equation" r:id="rId6" imgW="73656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412" y="5445224"/>
                        <a:ext cx="11049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>
            <a:off x="4546600" y="4725144"/>
            <a:ext cx="0" cy="6477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131840" y="2564904"/>
            <a:ext cx="1862013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1 x F</a:t>
            </a:r>
            <a:r>
              <a:rPr lang="en-GB" b="1" baseline="-25000" dirty="0"/>
              <a:t>2</a:t>
            </a:r>
            <a:r>
              <a:rPr lang="en-GB" b="1" dirty="0"/>
              <a:t> </a:t>
            </a:r>
            <a:r>
              <a:rPr lang="en-GB" b="1" dirty="0" err="1"/>
              <a:t>mult</a:t>
            </a:r>
            <a:r>
              <a:rPr lang="en-GB" b="1" dirty="0"/>
              <a:t> in MPC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71800" y="2924944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93853" y="2924944"/>
            <a:ext cx="658267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195736" y="2521556"/>
          <a:ext cx="864096" cy="356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2" name="Equation" r:id="rId8" imgW="583920" imgH="241200" progId="Equation.3">
                  <p:embed/>
                </p:oleObj>
              </mc:Choice>
              <mc:Fallback>
                <p:oleObj name="Equation" r:id="rId8" imgW="5839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521556"/>
                        <a:ext cx="864096" cy="3565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3131840" y="3429000"/>
            <a:ext cx="1872208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n(n-1)</a:t>
            </a:r>
            <a:r>
              <a:rPr lang="en-GB" b="1" dirty="0"/>
              <a:t> COTs for bit/string </a:t>
            </a:r>
            <a:r>
              <a:rPr lang="en-GB" b="1" dirty="0" err="1"/>
              <a:t>mult</a:t>
            </a:r>
            <a:r>
              <a:rPr lang="en-GB" b="1" dirty="0"/>
              <a:t>.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755900" y="3810000"/>
            <a:ext cx="386135" cy="419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314616" y="3452113"/>
          <a:ext cx="562034" cy="375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3" name="Equation" r:id="rId10" imgW="380880" imgH="253800" progId="Equation.3">
                  <p:embed/>
                </p:oleObj>
              </mc:Choice>
              <mc:Fallback>
                <p:oleObj name="Equation" r:id="rId10" imgW="3808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616" y="3452113"/>
                        <a:ext cx="562034" cy="375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5016748" y="3814440"/>
            <a:ext cx="658267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652120" y="2636912"/>
            <a:ext cx="1872208" cy="144016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Consistency</a:t>
            </a:r>
          </a:p>
          <a:p>
            <a:pPr algn="ctr"/>
            <a:r>
              <a:rPr lang="en-GB" b="1" dirty="0"/>
              <a:t>Check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851920" y="5364708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XOR</a:t>
            </a:r>
          </a:p>
        </p:txBody>
      </p:sp>
      <p:cxnSp>
        <p:nvCxnSpPr>
          <p:cNvPr id="32" name="Straight Arrow Connector 31"/>
          <p:cNvCxnSpPr>
            <a:endCxn id="29" idx="1"/>
          </p:cNvCxnSpPr>
          <p:nvPr/>
        </p:nvCxnSpPr>
        <p:spPr>
          <a:xfrm flipV="1">
            <a:off x="395536" y="5652740"/>
            <a:ext cx="3456384" cy="850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92965EF1-83A8-477E-8269-6F537E3C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Transforming any MPC to BMR 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sz="4000" dirty="0">
                <a:solidFill>
                  <a:srgbClr val="C00000"/>
                </a:solidFill>
              </a:rPr>
              <a:t>(Constant rounds for Boolean Circ.)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34" name="Picture 4" descr="http://cachedtech.com/wp-content/uploads/2012/10/xkcd.jpg">
            <a:extLst>
              <a:ext uri="{FF2B5EF4-FFF2-40B4-BE49-F238E27FC236}">
                <a16:creationId xmlns:a16="http://schemas.microsoft.com/office/drawing/2014/main" id="{E3F4AC0A-499D-41D5-A830-CEF745BB53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2" r="31755"/>
          <a:stretch/>
        </p:blipFill>
        <p:spPr bwMode="auto">
          <a:xfrm flipH="1">
            <a:off x="1475577" y="1407309"/>
            <a:ext cx="270855" cy="72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http://www.explainxkcd.com/wiki/images/7/73/white_hat.png">
            <a:extLst>
              <a:ext uri="{FF2B5EF4-FFF2-40B4-BE49-F238E27FC236}">
                <a16:creationId xmlns:a16="http://schemas.microsoft.com/office/drawing/2014/main" id="{E0385BF9-8A05-4CD7-93B0-655CDE561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542" y="4115320"/>
            <a:ext cx="253576" cy="80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hauntedtoastblog.files.wordpress.com/2013/05/moon_landing.png?w=585">
            <a:extLst>
              <a:ext uri="{FF2B5EF4-FFF2-40B4-BE49-F238E27FC236}">
                <a16:creationId xmlns:a16="http://schemas.microsoft.com/office/drawing/2014/main" id="{7A2AB088-93D4-4289-8FC0-845FC763EC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 flipH="1">
            <a:off x="7790597" y="1447040"/>
            <a:ext cx="309794" cy="78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>
            <a:extLst>
              <a:ext uri="{FF2B5EF4-FFF2-40B4-BE49-F238E27FC236}">
                <a16:creationId xmlns:a16="http://schemas.microsoft.com/office/drawing/2014/main" id="{507AA522-5BA9-47E4-A83B-34814316F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844" y="4356213"/>
            <a:ext cx="428547" cy="89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aphicFrame>
        <p:nvGraphicFramePr>
          <p:cNvPr id="42" name="Object 4">
            <a:extLst>
              <a:ext uri="{FF2B5EF4-FFF2-40B4-BE49-F238E27FC236}">
                <a16:creationId xmlns:a16="http://schemas.microsoft.com/office/drawing/2014/main" id="{C43C42A2-470A-4BF4-8F52-B8C4F62308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044257"/>
              </p:ext>
            </p:extLst>
          </p:nvPr>
        </p:nvGraphicFramePr>
        <p:xfrm>
          <a:off x="1001713" y="5688013"/>
          <a:ext cx="23939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4" name="Equation" r:id="rId16" imgW="1460160" imgH="253800" progId="Equation.3">
                  <p:embed/>
                </p:oleObj>
              </mc:Choice>
              <mc:Fallback>
                <p:oleObj name="Equation" r:id="rId16" imgW="1460160" imgH="253800" progId="Equation.3">
                  <p:embed/>
                  <p:pic>
                    <p:nvPicPr>
                      <p:cNvPr id="28" name="Object 4">
                        <a:extLst>
                          <a:ext uri="{FF2B5EF4-FFF2-40B4-BE49-F238E27FC236}">
                            <a16:creationId xmlns:a16="http://schemas.microsoft.com/office/drawing/2014/main" id="{B05F5307-77E2-44E9-BFE9-24AA502A02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5688013"/>
                        <a:ext cx="239395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Robustness of</a:t>
            </a:r>
            <a:r>
              <a:rPr lang="en-GB" sz="3200" b="1" dirty="0">
                <a:solidFill>
                  <a:schemeClr val="accent1"/>
                </a:solidFill>
              </a:rPr>
              <a:t> Garbling</a:t>
            </a:r>
            <a:r>
              <a:rPr lang="en-GB" sz="3200" b="1" dirty="0"/>
              <a:t> in BMR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259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BMR garbling is very robust to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/>
              <a:t>Thought experiment with an adversary: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6" name="Picture 4" descr="http://cachedtech.com/wp-content/uploads/2012/10/xkcd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2" r="31755"/>
          <a:stretch/>
        </p:blipFill>
        <p:spPr bwMode="auto">
          <a:xfrm flipH="1">
            <a:off x="611559" y="2564904"/>
            <a:ext cx="504056" cy="135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195736" y="2955863"/>
            <a:ext cx="1224136" cy="479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Garble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159224" y="3853004"/>
            <a:ext cx="1224136" cy="5510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Encoding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7738304" y="2564904"/>
            <a:ext cx="722313" cy="1545213"/>
            <a:chOff x="7738304" y="2859479"/>
            <a:chExt cx="722313" cy="1545213"/>
          </a:xfrm>
        </p:grpSpPr>
        <p:pic>
          <p:nvPicPr>
            <p:cNvPr id="9" name="Picture 2" descr="http://hauntedtoastblog.files.wordpress.com/2013/05/moon_landing.png?w=58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32" t="46978" r="20533" b="2329"/>
            <a:stretch/>
          </p:blipFill>
          <p:spPr bwMode="auto">
            <a:xfrm>
              <a:off x="7812360" y="3075503"/>
              <a:ext cx="601019" cy="1329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8304" y="2859479"/>
              <a:ext cx="722313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cxnSp>
        <p:nvCxnSpPr>
          <p:cNvPr id="11" name="Straight Arrow Connector 10"/>
          <p:cNvCxnSpPr/>
          <p:nvPr/>
        </p:nvCxnSpPr>
        <p:spPr>
          <a:xfrm>
            <a:off x="1403648" y="3171887"/>
            <a:ext cx="792088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691680" y="2811847"/>
          <a:ext cx="323085" cy="376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22" name="Equation" r:id="rId6" imgW="152280" imgH="177480" progId="Equation.3">
                  <p:embed/>
                </p:oleObj>
              </mc:Choice>
              <mc:Fallback>
                <p:oleObj name="Equation" r:id="rId6" imgW="1522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811847"/>
                        <a:ext cx="323085" cy="3769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V="1">
            <a:off x="3419872" y="3176309"/>
            <a:ext cx="4238228" cy="101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364088" y="2714793"/>
          <a:ext cx="32226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23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714793"/>
                        <a:ext cx="322262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436096" y="4809331"/>
          <a:ext cx="32226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24" name="Equation" r:id="rId10" imgW="152280" imgH="215640" progId="Equation.3">
                  <p:embed/>
                </p:oleObj>
              </mc:Choice>
              <mc:Fallback>
                <p:oleObj name="Equation" r:id="rId10" imgW="1522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809331"/>
                        <a:ext cx="322262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3419872" y="5305350"/>
            <a:ext cx="4174728" cy="86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1619672" y="3827958"/>
          <a:ext cx="2682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25" name="Equation" r:id="rId12" imgW="126720" imgH="139680" progId="Equation.3">
                  <p:embed/>
                </p:oleObj>
              </mc:Choice>
              <mc:Fallback>
                <p:oleObj name="Equation" r:id="rId12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827958"/>
                        <a:ext cx="268288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2817813" y="4509095"/>
          <a:ext cx="3746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26" name="Equation" r:id="rId14" imgW="177480" imgH="203040" progId="Equation.3">
                  <p:embed/>
                </p:oleObj>
              </mc:Choice>
              <mc:Fallback>
                <p:oleObj name="Equation" r:id="rId14" imgW="1774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4509095"/>
                        <a:ext cx="37465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1403648" y="4115990"/>
            <a:ext cx="75557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43808" y="4404022"/>
            <a:ext cx="0" cy="64807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2195736" y="5052094"/>
            <a:ext cx="1224136" cy="479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Eval</a:t>
            </a:r>
            <a:endParaRPr lang="en-GB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843808" y="5556150"/>
            <a:ext cx="0" cy="36004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2528888" y="5921970"/>
          <a:ext cx="6492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27" name="Equation" r:id="rId16" imgW="342720" imgH="203040" progId="Equation.3">
                  <p:embed/>
                </p:oleObj>
              </mc:Choice>
              <mc:Fallback>
                <p:oleObj name="Equation" r:id="rId16" imgW="34272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5921970"/>
                        <a:ext cx="649287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4674543" y="2146300"/>
          <a:ext cx="6175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28" name="Equation" r:id="rId18" imgW="291960" imgH="203040" progId="Equation.3">
                  <p:embed/>
                </p:oleObj>
              </mc:Choice>
              <mc:Fallback>
                <p:oleObj name="Equation" r:id="rId18" imgW="29196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543" y="2146300"/>
                        <a:ext cx="6175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H="1">
            <a:off x="1403648" y="2628875"/>
            <a:ext cx="6190952" cy="803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BMR garbling is very robust to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87208" cy="4421087"/>
          </a:xfrm>
        </p:spPr>
        <p:txBody>
          <a:bodyPr>
            <a:normAutofit/>
          </a:bodyPr>
          <a:lstStyle/>
          <a:p>
            <a:r>
              <a:rPr lang="en-GB" sz="2000" dirty="0"/>
              <a:t>Intuition:</a:t>
            </a:r>
          </a:p>
          <a:p>
            <a:pPr lvl="1"/>
            <a:r>
              <a:rPr lang="en-GB" sz="2000" dirty="0"/>
              <a:t>Only possible break is to flip honest </a:t>
            </a:r>
            <a:r>
              <a:rPr lang="en-GB" sz="2000" dirty="0" err="1"/>
              <a:t>P</a:t>
            </a:r>
            <a:r>
              <a:rPr lang="en-GB" sz="2000" baseline="-25000" dirty="0" err="1"/>
              <a:t>j</a:t>
            </a:r>
            <a:r>
              <a:rPr lang="en-GB" sz="2000" dirty="0" err="1"/>
              <a:t>‘s</a:t>
            </a:r>
            <a:r>
              <a:rPr lang="en-GB" sz="2000" dirty="0"/>
              <a:t> masked key: </a:t>
            </a:r>
          </a:p>
          <a:p>
            <a:pPr marL="457200" lvl="1" indent="0">
              <a:buNone/>
            </a:pPr>
            <a:r>
              <a:rPr lang="en-GB" sz="1900" i="1" baseline="30000" dirty="0">
                <a:sym typeface="Wingdings" pitchFamily="2" charset="2"/>
              </a:rPr>
              <a:t>	</a:t>
            </a:r>
          </a:p>
          <a:p>
            <a:pPr marL="457200" lvl="1" indent="0">
              <a:buNone/>
            </a:pPr>
            <a:endParaRPr lang="en-GB" sz="1900" i="1" baseline="30000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GB" sz="1900" i="1" baseline="30000" dirty="0">
              <a:sym typeface="Wingdings" pitchFamily="2" charset="2"/>
            </a:endParaRPr>
          </a:p>
          <a:p>
            <a:pPr lvl="1"/>
            <a:r>
              <a:rPr lang="en-GB" sz="2000" b="1" dirty="0">
                <a:sym typeface="Wingdings" pitchFamily="2" charset="2"/>
              </a:rPr>
              <a:t>Negligible </a:t>
            </a:r>
            <a:r>
              <a:rPr lang="en-GB" sz="2000" dirty="0">
                <a:sym typeface="Wingdings" pitchFamily="2" charset="2"/>
              </a:rPr>
              <a:t>(guess </a:t>
            </a:r>
            <a:r>
              <a:rPr lang="en-GB" sz="2000" dirty="0" err="1">
                <a:sym typeface="Wingdings" pitchFamily="2" charset="2"/>
              </a:rPr>
              <a:t>R</a:t>
            </a:r>
            <a:r>
              <a:rPr lang="en-GB" sz="2000" baseline="30000" dirty="0" err="1">
                <a:sym typeface="Wingdings" pitchFamily="2" charset="2"/>
              </a:rPr>
              <a:t>j</a:t>
            </a:r>
            <a:r>
              <a:rPr lang="en-GB" sz="2000" dirty="0">
                <a:sym typeface="Wingdings" pitchFamily="2" charset="2"/>
              </a:rPr>
              <a:t>) if the mask was obtained from a suitable PRF</a:t>
            </a:r>
          </a:p>
          <a:p>
            <a:pPr marL="457200" lvl="1" indent="0">
              <a:buNone/>
            </a:pPr>
            <a:endParaRPr lang="en-GB" sz="2000" dirty="0"/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We strengthen previous results (proofs) [LPSY15, KRW17]:</a:t>
            </a:r>
          </a:p>
          <a:p>
            <a:pPr lvl="1"/>
            <a:r>
              <a:rPr lang="en-GB" sz="2000" dirty="0"/>
              <a:t>Allowed incorrect PRF values, </a:t>
            </a:r>
            <a:r>
              <a:rPr lang="en-GB" sz="2000" b="1" dirty="0"/>
              <a:t>non-adaptively</a:t>
            </a:r>
            <a:r>
              <a:rPr lang="en-GB" sz="2000" dirty="0"/>
              <a:t>.</a:t>
            </a:r>
          </a:p>
          <a:p>
            <a:pPr lvl="1"/>
            <a:r>
              <a:rPr lang="en-GB" sz="2000" dirty="0"/>
              <a:t>Did not directly reduce to PRF security.</a:t>
            </a:r>
          </a:p>
          <a:p>
            <a:pPr lvl="1"/>
            <a:r>
              <a:rPr lang="en-GB" sz="2000" dirty="0"/>
              <a:t>Shares of garbling had to be </a:t>
            </a:r>
            <a:r>
              <a:rPr lang="en-GB" sz="2000" b="1" dirty="0"/>
              <a:t>authenticated </a:t>
            </a:r>
            <a:r>
              <a:rPr lang="en-GB" sz="2000" dirty="0"/>
              <a:t>(less efficient).</a:t>
            </a:r>
            <a:endParaRPr lang="en-GB" sz="2000" b="1" dirty="0"/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25</a:t>
            </a:fld>
            <a:endParaRPr lang="en-GB"/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483669"/>
              </p:ext>
            </p:extLst>
          </p:nvPr>
        </p:nvGraphicFramePr>
        <p:xfrm>
          <a:off x="3128963" y="2479675"/>
          <a:ext cx="27241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54" name="Equation" r:id="rId3" imgW="1676160" imgH="241200" progId="Equation.3">
                  <p:embed/>
                </p:oleObj>
              </mc:Choice>
              <mc:Fallback>
                <p:oleObj name="Equation" r:id="rId3" imgW="1676160" imgH="241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3" y="2479675"/>
                        <a:ext cx="2724150" cy="39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D2E873BB-6AF7-4A9F-AA7D-258FC941D1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252852"/>
              </p:ext>
            </p:extLst>
          </p:nvPr>
        </p:nvGraphicFramePr>
        <p:xfrm>
          <a:off x="2267744" y="3547864"/>
          <a:ext cx="48021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55" name="Equation" r:id="rId5" imgW="2933640" imgH="279360" progId="Equation.3">
                  <p:embed/>
                </p:oleObj>
              </mc:Choice>
              <mc:Fallback>
                <p:oleObj name="Equation" r:id="rId5" imgW="2933640" imgH="279360" progId="Equation.3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3321912B-1C18-4445-8E9E-D7BFAF46D7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547864"/>
                        <a:ext cx="4802187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728192"/>
          </a:xfrm>
        </p:spPr>
        <p:txBody>
          <a:bodyPr>
            <a:normAutofit/>
          </a:bodyPr>
          <a:lstStyle/>
          <a:p>
            <a:r>
              <a:rPr lang="en-GB" sz="3200" b="1" dirty="0"/>
              <a:t>An optimized protocol</a:t>
            </a:r>
            <a:r>
              <a:rPr lang="en-GB" sz="3200" b="1" dirty="0">
                <a:solidFill>
                  <a:schemeClr val="accent1"/>
                </a:solidFill>
              </a:rPr>
              <a:t> </a:t>
            </a:r>
            <a:r>
              <a:rPr lang="en-GB" sz="3200" b="1" dirty="0"/>
              <a:t>for BMR:</a:t>
            </a:r>
            <a:br>
              <a:rPr lang="en-GB" sz="3200" b="1" dirty="0"/>
            </a:br>
            <a:r>
              <a:rPr lang="en-GB" sz="3200" b="1" dirty="0" err="1">
                <a:solidFill>
                  <a:srgbClr val="C00000"/>
                </a:solidFill>
              </a:rPr>
              <a:t>TinyOT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Optimized variant based on </a:t>
            </a:r>
            <a:r>
              <a:rPr lang="en-GB" dirty="0" err="1">
                <a:solidFill>
                  <a:srgbClr val="C00000"/>
                </a:solidFill>
              </a:rPr>
              <a:t>TinyOT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Multi-party </a:t>
            </a:r>
            <a:r>
              <a:rPr lang="en-GB" sz="2400" b="1" dirty="0" err="1"/>
              <a:t>TinyOT</a:t>
            </a:r>
            <a:r>
              <a:rPr lang="en-GB" sz="2400" b="1" dirty="0"/>
              <a:t> </a:t>
            </a:r>
            <a:r>
              <a:rPr lang="en-GB" sz="2400" dirty="0"/>
              <a:t>protocol </a:t>
            </a:r>
            <a:r>
              <a:rPr lang="en-GB" sz="1600" dirty="0"/>
              <a:t>[FrederiksenKellerOrsiniScholl15]</a:t>
            </a:r>
          </a:p>
          <a:p>
            <a:pPr lvl="1"/>
            <a:r>
              <a:rPr lang="en-GB" sz="2000" dirty="0"/>
              <a:t>Efficient instantiation of binary MPC.</a:t>
            </a:r>
          </a:p>
          <a:p>
            <a:pPr lvl="1"/>
            <a:r>
              <a:rPr lang="en-GB" sz="2000" dirty="0"/>
              <a:t>Optimized in </a:t>
            </a:r>
            <a:r>
              <a:rPr lang="en-GB" sz="1600" dirty="0"/>
              <a:t>[KatzRanellucciWang17]</a:t>
            </a:r>
          </a:p>
          <a:p>
            <a:pPr lvl="1"/>
            <a:endParaRPr lang="en-GB" sz="2400" dirty="0"/>
          </a:p>
          <a:p>
            <a:r>
              <a:rPr lang="en-GB" sz="2400" dirty="0"/>
              <a:t>Uses </a:t>
            </a:r>
            <a:r>
              <a:rPr lang="en-GB" sz="2400" b="1" dirty="0"/>
              <a:t>Correlated OT </a:t>
            </a:r>
            <a:r>
              <a:rPr lang="en-GB" sz="2400" dirty="0"/>
              <a:t>to create information-theoretic MACs</a:t>
            </a:r>
          </a:p>
          <a:p>
            <a:pPr lvl="1"/>
            <a:r>
              <a:rPr lang="en-GB" sz="2000" b="1" dirty="0"/>
              <a:t>MAC</a:t>
            </a:r>
            <a:r>
              <a:rPr lang="en-GB" sz="2000" dirty="0"/>
              <a:t>(x) = K + x R</a:t>
            </a:r>
          </a:p>
          <a:p>
            <a:pPr lvl="1"/>
            <a:r>
              <a:rPr lang="en-GB" sz="2000" dirty="0"/>
              <a:t>For shared bit x, and MAC key (K, R)</a:t>
            </a:r>
          </a:p>
          <a:p>
            <a:pPr lvl="1"/>
            <a:endParaRPr lang="en-GB" sz="2000" dirty="0"/>
          </a:p>
          <a:p>
            <a:r>
              <a:rPr lang="en-GB" sz="2400" dirty="0"/>
              <a:t>Fix R to be the global difference in Free-XOR</a:t>
            </a:r>
          </a:p>
          <a:p>
            <a:pPr lvl="1"/>
            <a:r>
              <a:rPr lang="en-GB" sz="2000" dirty="0"/>
              <a:t>Bit/string products for free!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63688" y="1484784"/>
            <a:ext cx="5904656" cy="32403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dirty="0"/>
              <a:t>For each AND gate:</a:t>
            </a:r>
          </a:p>
        </p:txBody>
      </p:sp>
      <p:sp>
        <p:nvSpPr>
          <p:cNvPr id="26" name="Content Placeholder 8"/>
          <p:cNvSpPr txBox="1">
            <a:spLocks/>
          </p:cNvSpPr>
          <p:nvPr/>
        </p:nvSpPr>
        <p:spPr>
          <a:xfrm>
            <a:off x="683568" y="2733198"/>
            <a:ext cx="877762" cy="4077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GB" sz="1600" b="0" i="0" u="none" strike="noStrike" kern="1200" cap="none" spc="0" normalizeH="0" baseline="30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endParaRPr kumimoji="0" lang="en-GB" sz="16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95536" y="3123227"/>
            <a:ext cx="1368152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20072" y="5652740"/>
            <a:ext cx="864096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3131840" y="2060848"/>
          <a:ext cx="27003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6" name="Equation" r:id="rId4" imgW="1650960" imgH="228600" progId="Equation.3">
                  <p:embed/>
                </p:oleObj>
              </mc:Choice>
              <mc:Fallback>
                <p:oleObj name="Equation" r:id="rId4" imgW="1650960" imgH="228600" progId="Equation.3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060848"/>
                        <a:ext cx="270033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9" name="Object 11"/>
          <p:cNvGraphicFramePr>
            <a:graphicFrameLocks noChangeAspect="1"/>
          </p:cNvGraphicFramePr>
          <p:nvPr/>
        </p:nvGraphicFramePr>
        <p:xfrm>
          <a:off x="6275412" y="5445224"/>
          <a:ext cx="11049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7" name="Equation" r:id="rId6" imgW="736560" imgH="215640" progId="Equation.3">
                  <p:embed/>
                </p:oleObj>
              </mc:Choice>
              <mc:Fallback>
                <p:oleObj name="Equation" r:id="rId6" imgW="736560" imgH="215640" progId="Equation.3">
                  <p:embed/>
                  <p:pic>
                    <p:nvPicPr>
                      <p:cNvPr id="1146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412" y="5445224"/>
                        <a:ext cx="11049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>
            <a:off x="4546600" y="4725144"/>
            <a:ext cx="0" cy="6477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131840" y="2564904"/>
            <a:ext cx="1862013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1 x F</a:t>
            </a:r>
            <a:r>
              <a:rPr lang="en-GB" b="1" baseline="-25000" dirty="0"/>
              <a:t>2</a:t>
            </a:r>
            <a:r>
              <a:rPr lang="en-GB" b="1" dirty="0"/>
              <a:t> </a:t>
            </a:r>
            <a:r>
              <a:rPr lang="en-GB" b="1" dirty="0" err="1"/>
              <a:t>mult</a:t>
            </a:r>
            <a:r>
              <a:rPr lang="en-GB" b="1" dirty="0"/>
              <a:t> in MPC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71800" y="2924944"/>
            <a:ext cx="360040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93853" y="2924944"/>
            <a:ext cx="658267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195736" y="2521556"/>
          <a:ext cx="864096" cy="356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8" name="Equation" r:id="rId8" imgW="583920" imgH="241200" progId="Equation.3">
                  <p:embed/>
                </p:oleObj>
              </mc:Choice>
              <mc:Fallback>
                <p:oleObj name="Equation" r:id="rId8" imgW="583920" imgH="24120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521556"/>
                        <a:ext cx="864096" cy="3565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3131840" y="3429000"/>
            <a:ext cx="1872208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/>
              <a:t>n(n-1)</a:t>
            </a:r>
            <a:r>
              <a:rPr lang="en-GB" b="1" dirty="0"/>
              <a:t> COTs for bit/string </a:t>
            </a:r>
            <a:r>
              <a:rPr lang="en-GB" b="1" dirty="0" err="1"/>
              <a:t>mult</a:t>
            </a:r>
            <a:r>
              <a:rPr lang="en-GB" b="1" dirty="0"/>
              <a:t>.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755900" y="3810000"/>
            <a:ext cx="386135" cy="419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314616" y="3452113"/>
          <a:ext cx="562034" cy="375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9" name="Equation" r:id="rId10" imgW="380880" imgH="253800" progId="Equation.3">
                  <p:embed/>
                </p:oleObj>
              </mc:Choice>
              <mc:Fallback>
                <p:oleObj name="Equation" r:id="rId10" imgW="380880" imgH="253800" progId="Equation.3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616" y="3452113"/>
                        <a:ext cx="562034" cy="375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5016748" y="3814440"/>
            <a:ext cx="658267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652120" y="2636912"/>
            <a:ext cx="1872208" cy="144016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Consistency</a:t>
            </a:r>
          </a:p>
          <a:p>
            <a:pPr algn="ctr"/>
            <a:r>
              <a:rPr lang="en-GB" b="1" dirty="0"/>
              <a:t>Check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851920" y="5364708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XOR</a:t>
            </a:r>
          </a:p>
        </p:txBody>
      </p:sp>
      <p:cxnSp>
        <p:nvCxnSpPr>
          <p:cNvPr id="32" name="Straight Arrow Connector 31"/>
          <p:cNvCxnSpPr>
            <a:endCxn id="29" idx="1"/>
          </p:cNvCxnSpPr>
          <p:nvPr/>
        </p:nvCxnSpPr>
        <p:spPr>
          <a:xfrm flipV="1">
            <a:off x="395536" y="5652740"/>
            <a:ext cx="3456384" cy="850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92965EF1-83A8-477E-8269-6F537E3C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Optimized variant based on </a:t>
            </a:r>
            <a:r>
              <a:rPr lang="en-GB" dirty="0" err="1">
                <a:solidFill>
                  <a:srgbClr val="C00000"/>
                </a:solidFill>
              </a:rPr>
              <a:t>TinyOT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34" name="Picture 4" descr="http://cachedtech.com/wp-content/uploads/2012/10/xkcd.jpg">
            <a:extLst>
              <a:ext uri="{FF2B5EF4-FFF2-40B4-BE49-F238E27FC236}">
                <a16:creationId xmlns:a16="http://schemas.microsoft.com/office/drawing/2014/main" id="{E3F4AC0A-499D-41D5-A830-CEF745BB53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2" r="31755"/>
          <a:stretch/>
        </p:blipFill>
        <p:spPr bwMode="auto">
          <a:xfrm flipH="1">
            <a:off x="1475577" y="1407309"/>
            <a:ext cx="270855" cy="72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http://www.explainxkcd.com/wiki/images/7/73/white_hat.png">
            <a:extLst>
              <a:ext uri="{FF2B5EF4-FFF2-40B4-BE49-F238E27FC236}">
                <a16:creationId xmlns:a16="http://schemas.microsoft.com/office/drawing/2014/main" id="{E0385BF9-8A05-4CD7-93B0-655CDE561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542" y="4115320"/>
            <a:ext cx="253576" cy="80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hauntedtoastblog.files.wordpress.com/2013/05/moon_landing.png?w=585">
            <a:extLst>
              <a:ext uri="{FF2B5EF4-FFF2-40B4-BE49-F238E27FC236}">
                <a16:creationId xmlns:a16="http://schemas.microsoft.com/office/drawing/2014/main" id="{7A2AB088-93D4-4289-8FC0-845FC763EC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 flipH="1">
            <a:off x="7790597" y="1447040"/>
            <a:ext cx="309794" cy="78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>
            <a:extLst>
              <a:ext uri="{FF2B5EF4-FFF2-40B4-BE49-F238E27FC236}">
                <a16:creationId xmlns:a16="http://schemas.microsoft.com/office/drawing/2014/main" id="{507AA522-5BA9-47E4-A83B-34814316F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844" y="4356213"/>
            <a:ext cx="428547" cy="89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aphicFrame>
        <p:nvGraphicFramePr>
          <p:cNvPr id="42" name="Object 4">
            <a:extLst>
              <a:ext uri="{FF2B5EF4-FFF2-40B4-BE49-F238E27FC236}">
                <a16:creationId xmlns:a16="http://schemas.microsoft.com/office/drawing/2014/main" id="{C43C42A2-470A-4BF4-8F52-B8C4F62308B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01713" y="5688013"/>
          <a:ext cx="23939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70" name="Equation" r:id="rId16" imgW="1460160" imgH="253800" progId="Equation.3">
                  <p:embed/>
                </p:oleObj>
              </mc:Choice>
              <mc:Fallback>
                <p:oleObj name="Equation" r:id="rId16" imgW="1460160" imgH="253800" progId="Equation.3">
                  <p:embed/>
                  <p:pic>
                    <p:nvPicPr>
                      <p:cNvPr id="42" name="Object 4">
                        <a:extLst>
                          <a:ext uri="{FF2B5EF4-FFF2-40B4-BE49-F238E27FC236}">
                            <a16:creationId xmlns:a16="http://schemas.microsoft.com/office/drawing/2014/main" id="{C43C42A2-470A-4BF4-8F52-B8C4F62308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5688013"/>
                        <a:ext cx="239395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08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solidFill>
                  <a:srgbClr val="C00000"/>
                </a:solidFill>
              </a:rPr>
              <a:t>Comms</a:t>
            </a:r>
            <a:r>
              <a:rPr lang="en-GB" dirty="0">
                <a:solidFill>
                  <a:srgbClr val="C00000"/>
                </a:solidFill>
              </a:rPr>
              <a:t>. (MB) for 1 AES evaluation in efficient constant-round MPC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4439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35318" y="1412776"/>
            <a:ext cx="8445827" cy="4512820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/>
              <a:t>5. </a:t>
            </a:r>
            <a:r>
              <a:rPr lang="en-US" sz="3600" b="1" u="sng" dirty="0"/>
              <a:t>Papers</a:t>
            </a:r>
            <a:r>
              <a:rPr lang="en-US" sz="3600" b="1" dirty="0"/>
              <a:t>: </a:t>
            </a:r>
          </a:p>
          <a:p>
            <a:pPr marL="0" indent="0">
              <a:buNone/>
            </a:pPr>
            <a:r>
              <a:rPr lang="en-US" sz="3600" b="1" dirty="0"/>
              <a:t>* ACNS 2017: </a:t>
            </a:r>
            <a:r>
              <a:rPr lang="en-US" sz="3600" i="1" dirty="0"/>
              <a:t>Faster Secure Multi-Party Computation of AES and DES Using Lookup Tables. </a:t>
            </a:r>
            <a:r>
              <a:rPr lang="en-US" sz="3600" dirty="0"/>
              <a:t>Joint work with Marcel Keller, </a:t>
            </a:r>
            <a:r>
              <a:rPr lang="en-US" sz="3600" dirty="0" err="1"/>
              <a:t>Emmanuela</a:t>
            </a:r>
            <a:r>
              <a:rPr lang="en-US" sz="3600" dirty="0"/>
              <a:t> Orsini, Dragos </a:t>
            </a:r>
            <a:r>
              <a:rPr lang="en-US" sz="3600" dirty="0" err="1"/>
              <a:t>Rotaru</a:t>
            </a:r>
            <a:r>
              <a:rPr lang="en-US" sz="3600" dirty="0"/>
              <a:t>, Peter Scholl and Srinivas </a:t>
            </a:r>
            <a:r>
              <a:rPr lang="en-US" sz="3600" dirty="0" err="1"/>
              <a:t>Vivek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b="1" dirty="0"/>
              <a:t>* ASIACRYPT 2017: </a:t>
            </a:r>
            <a:r>
              <a:rPr lang="en-US" sz="3600" i="1" dirty="0"/>
              <a:t>Low Cost Constant Round MPC Combining BMR and Oblivious Transfer</a:t>
            </a:r>
            <a:r>
              <a:rPr lang="en-US" sz="3600" dirty="0"/>
              <a:t>. Joint work with </a:t>
            </a:r>
            <a:r>
              <a:rPr lang="en-US" sz="3600" dirty="0" err="1"/>
              <a:t>Carmit</a:t>
            </a:r>
            <a:r>
              <a:rPr lang="en-US" sz="3600" dirty="0"/>
              <a:t> </a:t>
            </a:r>
            <a:r>
              <a:rPr lang="en-US" sz="3600" dirty="0" err="1"/>
              <a:t>Hazay</a:t>
            </a:r>
            <a:r>
              <a:rPr lang="en-US" sz="3600" dirty="0"/>
              <a:t> and Peter Scholl. </a:t>
            </a:r>
          </a:p>
          <a:p>
            <a:pPr marL="0" indent="0">
              <a:buNone/>
            </a:pPr>
            <a:r>
              <a:rPr lang="en-US" sz="3600" b="1" dirty="0"/>
              <a:t>* A submission to EUROCRYPT 2018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2BE00E5-E2F2-4EC9-A9C5-799ADFB8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18" y="332656"/>
            <a:ext cx="7886700" cy="994172"/>
          </a:xfrm>
          <a:noFill/>
        </p:spPr>
        <p:txBody>
          <a:bodyPr>
            <a:normAutofit/>
          </a:bodyPr>
          <a:lstStyle/>
          <a:p>
            <a:r>
              <a:rPr lang="es-ES" altLang="es-ES_tradnl" sz="5250" dirty="0">
                <a:solidFill>
                  <a:srgbClr val="C00000"/>
                </a:solidFill>
                <a:latin typeface="Outlaw " panose="02000400000000000000" pitchFamily="2" charset="0"/>
              </a:rPr>
              <a:t>  </a:t>
            </a:r>
            <a:r>
              <a:rPr lang="es-ES" altLang="es-ES_tradnl" sz="4500" dirty="0">
                <a:solidFill>
                  <a:srgbClr val="C00000"/>
                </a:solidFill>
                <a:latin typeface="+mn-lt"/>
              </a:rPr>
              <a:t>A </a:t>
            </a:r>
            <a:r>
              <a:rPr lang="es-ES" altLang="es-ES_tradnl" sz="4500" dirty="0" err="1">
                <a:solidFill>
                  <a:srgbClr val="C00000"/>
                </a:solidFill>
                <a:latin typeface="+mn-lt"/>
              </a:rPr>
              <a:t>Year</a:t>
            </a:r>
            <a:r>
              <a:rPr lang="es-ES" altLang="es-ES_tradnl" sz="4500" dirty="0">
                <a:solidFill>
                  <a:srgbClr val="C00000"/>
                </a:solidFill>
                <a:latin typeface="+mn-lt"/>
              </a:rPr>
              <a:t> in a </a:t>
            </a:r>
            <a:r>
              <a:rPr lang="es-ES" altLang="es-ES_tradnl" sz="4500" dirty="0" err="1">
                <a:solidFill>
                  <a:srgbClr val="C00000"/>
                </a:solidFill>
                <a:latin typeface="+mn-lt"/>
              </a:rPr>
              <a:t>slide</a:t>
            </a:r>
            <a:endParaRPr lang="es-ES_tradnl" sz="525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22656-8D8E-4CF1-B12C-D3F95BD3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Eduardo Soria-Vázquez</a:t>
            </a:r>
          </a:p>
        </p:txBody>
      </p:sp>
    </p:spTree>
    <p:extLst>
      <p:ext uri="{BB962C8B-B14F-4D97-AF65-F5344CB8AC3E}">
        <p14:creationId xmlns:p14="http://schemas.microsoft.com/office/powerpoint/2010/main" val="3577635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91264" cy="4708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b="1" dirty="0"/>
              <a:t>Constant Rounds (Almost) For Free:</a:t>
            </a:r>
          </a:p>
          <a:p>
            <a:r>
              <a:rPr lang="en-GB" sz="2400" dirty="0"/>
              <a:t>Small, O(k) overhead on top of </a:t>
            </a:r>
            <a:r>
              <a:rPr lang="en-GB" sz="2400" b="1" dirty="0"/>
              <a:t>any protocol </a:t>
            </a:r>
            <a:r>
              <a:rPr lang="en-GB" sz="2400" dirty="0"/>
              <a:t>for binary circuits.</a:t>
            </a:r>
            <a:endParaRPr lang="en-GB" sz="2400" b="1" dirty="0"/>
          </a:p>
          <a:p>
            <a:r>
              <a:rPr lang="en-GB" sz="2400" dirty="0"/>
              <a:t>Almost no overhead when using </a:t>
            </a:r>
            <a:r>
              <a:rPr lang="en-GB" sz="2400" dirty="0" err="1"/>
              <a:t>TinyOT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2400" b="1" dirty="0"/>
              <a:t>Improved security proof:</a:t>
            </a:r>
            <a:r>
              <a:rPr lang="en-GB" sz="2400" dirty="0"/>
              <a:t> Unauthenticated shares, better online.</a:t>
            </a:r>
            <a:endParaRPr lang="en-GB" sz="2400" b="1" dirty="0"/>
          </a:p>
          <a:p>
            <a:pPr marL="0" indent="0">
              <a:buNone/>
            </a:pPr>
            <a:endParaRPr lang="en-GB" sz="2400" i="1" dirty="0"/>
          </a:p>
          <a:p>
            <a:pPr>
              <a:buNone/>
            </a:pPr>
            <a:r>
              <a:rPr lang="en-GB" sz="2400" b="1" dirty="0"/>
              <a:t>Open Problems:</a:t>
            </a:r>
          </a:p>
          <a:p>
            <a:r>
              <a:rPr lang="en-GB" sz="2400" dirty="0"/>
              <a:t>Can BMR garbling be optimized? </a:t>
            </a:r>
            <a:r>
              <a:rPr lang="en-GB" sz="1800" dirty="0"/>
              <a:t>Currently: 4nk bits + O(n</a:t>
            </a:r>
            <a:r>
              <a:rPr lang="en-GB" sz="1800" baseline="30000" dirty="0"/>
              <a:t>2</a:t>
            </a:r>
            <a:r>
              <a:rPr lang="en-GB" sz="1800" dirty="0"/>
              <a:t>) PRF </a:t>
            </a:r>
            <a:r>
              <a:rPr lang="en-GB" sz="1800" dirty="0" err="1"/>
              <a:t>eval</a:t>
            </a:r>
            <a:r>
              <a:rPr lang="en-GB" sz="1800" dirty="0"/>
              <a:t>.</a:t>
            </a:r>
            <a:endParaRPr lang="en-GB" sz="2400" dirty="0"/>
          </a:p>
          <a:p>
            <a:r>
              <a:rPr lang="en-GB" sz="2400" dirty="0"/>
              <a:t>How about </a:t>
            </a:r>
            <a:r>
              <a:rPr lang="en-GB" sz="2400" dirty="0" err="1"/>
              <a:t>TinyOT</a:t>
            </a:r>
            <a:r>
              <a:rPr lang="en-GB" sz="2400" dirty="0"/>
              <a:t>?</a:t>
            </a:r>
          </a:p>
          <a:p>
            <a:r>
              <a:rPr lang="en-GB" sz="2400" dirty="0"/>
              <a:t>Can we further tailor other MPC protocols for BMR garbling?</a:t>
            </a:r>
          </a:p>
          <a:p>
            <a:pPr lvl="1">
              <a:buNone/>
            </a:pP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Thank you!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15616" y="4437112"/>
            <a:ext cx="682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2"/>
              </a:rPr>
              <a:t>http://ia.cr/2017/214</a:t>
            </a:r>
            <a:endParaRPr lang="en-GB" dirty="0"/>
          </a:p>
          <a:p>
            <a:r>
              <a:rPr lang="en-GB" dirty="0"/>
              <a:t>Low Cost, Constant Round MPC Combining BMR and Oblivious Transfer</a:t>
            </a:r>
          </a:p>
          <a:p>
            <a:r>
              <a:rPr lang="en-GB" i="1" dirty="0" err="1"/>
              <a:t>Carmit</a:t>
            </a:r>
            <a:r>
              <a:rPr lang="en-GB" i="1" dirty="0"/>
              <a:t> </a:t>
            </a:r>
            <a:r>
              <a:rPr lang="en-GB" i="1" dirty="0" err="1"/>
              <a:t>Hazay</a:t>
            </a:r>
            <a:r>
              <a:rPr lang="en-GB" i="1" dirty="0"/>
              <a:t>, Peter Scholl </a:t>
            </a:r>
            <a:r>
              <a:rPr lang="en-GB" dirty="0"/>
              <a:t>and</a:t>
            </a:r>
            <a:r>
              <a:rPr lang="en-GB" i="1" dirty="0"/>
              <a:t> </a:t>
            </a:r>
            <a:r>
              <a:rPr lang="en-GB" b="1" i="1" dirty="0"/>
              <a:t>Eduardo Soria-Vázquez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7FA43-2E3A-46CB-84C0-83E9B58F8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s-ES" dirty="0" err="1">
                <a:solidFill>
                  <a:srgbClr val="C00000"/>
                </a:solidFill>
              </a:rPr>
              <a:t>Runtimes</a:t>
            </a:r>
            <a:endParaRPr lang="es-ES_tradnl" dirty="0">
              <a:solidFill>
                <a:srgbClr val="C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74261-7356-45C1-ABEE-6B9A0B1E8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6B4D9-A30F-4000-BE34-13A98FCB8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2A82CE-F2A1-45F6-AA54-481A3EA703A8}"/>
              </a:ext>
            </a:extLst>
          </p:cNvPr>
          <p:cNvSpPr/>
          <p:nvPr/>
        </p:nvSpPr>
        <p:spPr>
          <a:xfrm>
            <a:off x="467544" y="5795972"/>
            <a:ext cx="8435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Benchmark: </a:t>
            </a:r>
            <a:r>
              <a:rPr lang="en-US" dirty="0"/>
              <a:t>9 parties, 1 </a:t>
            </a:r>
            <a:r>
              <a:rPr lang="en-US" dirty="0" err="1"/>
              <a:t>Gbps</a:t>
            </a:r>
            <a:r>
              <a:rPr lang="en-US" dirty="0"/>
              <a:t> LAN,  2.3GHz Intel Xeon CPUs with 20 cores.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620C68-5F21-415D-B990-B53ED1F4F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836712"/>
            <a:ext cx="9144000" cy="454029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E7EC737-4CA0-46B3-A748-85B75611EA8B}"/>
              </a:ext>
            </a:extLst>
          </p:cNvPr>
          <p:cNvSpPr/>
          <p:nvPr/>
        </p:nvSpPr>
        <p:spPr>
          <a:xfrm>
            <a:off x="1614880" y="5291916"/>
            <a:ext cx="1084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u="sng" dirty="0"/>
              <a:t>AES (B=3)</a:t>
            </a:r>
            <a:endParaRPr lang="es-ES_tradnl" u="sng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58231C-343F-4DA3-B749-4830B4E2DF74}"/>
              </a:ext>
            </a:extLst>
          </p:cNvPr>
          <p:cNvSpPr/>
          <p:nvPr/>
        </p:nvSpPr>
        <p:spPr>
          <a:xfrm>
            <a:off x="5580112" y="5291916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u="sng" dirty="0"/>
              <a:t>SHA-256 (B=3)</a:t>
            </a:r>
            <a:endParaRPr lang="es-ES_tradnl" u="sng" dirty="0"/>
          </a:p>
        </p:txBody>
      </p:sp>
    </p:spTree>
    <p:extLst>
      <p:ext uri="{BB962C8B-B14F-4D97-AF65-F5344CB8AC3E}">
        <p14:creationId xmlns:p14="http://schemas.microsoft.com/office/powerpoint/2010/main" val="25136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435" y="1322581"/>
            <a:ext cx="7547528" cy="17907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Low Cost Constant Round MPC Combining BMR and Oblivious Transfer</a:t>
            </a:r>
            <a:endParaRPr lang="es-ES_tradnl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435" y="3182337"/>
            <a:ext cx="7547527" cy="1241822"/>
          </a:xfrm>
        </p:spPr>
        <p:txBody>
          <a:bodyPr>
            <a:normAutofit/>
          </a:bodyPr>
          <a:lstStyle/>
          <a:p>
            <a:endParaRPr lang="es-ES" sz="1050" dirty="0"/>
          </a:p>
          <a:p>
            <a:r>
              <a:rPr lang="en-US" sz="2100" dirty="0" err="1">
                <a:solidFill>
                  <a:schemeClr val="tx1"/>
                </a:solidFill>
              </a:rPr>
              <a:t>Carmit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Hazay</a:t>
            </a:r>
            <a:r>
              <a:rPr lang="en-US" sz="2100" dirty="0">
                <a:solidFill>
                  <a:schemeClr val="tx1"/>
                </a:solidFill>
              </a:rPr>
              <a:t>, Peter Scholl</a:t>
            </a:r>
            <a:r>
              <a:rPr lang="es-ES" sz="2100" dirty="0">
                <a:solidFill>
                  <a:schemeClr val="tx1"/>
                </a:solidFill>
              </a:rPr>
              <a:t>, </a:t>
            </a:r>
            <a:r>
              <a:rPr lang="es-ES" sz="2100" b="1" dirty="0">
                <a:solidFill>
                  <a:schemeClr val="tx1"/>
                </a:solidFill>
              </a:rPr>
              <a:t>Eduardo Soria Vázquez</a:t>
            </a:r>
          </a:p>
          <a:p>
            <a:r>
              <a:rPr lang="es-ES" sz="2100" dirty="0" err="1">
                <a:solidFill>
                  <a:schemeClr val="tx1"/>
                </a:solidFill>
              </a:rPr>
              <a:t>October</a:t>
            </a:r>
            <a:r>
              <a:rPr lang="es-ES" sz="2100" dirty="0">
                <a:solidFill>
                  <a:schemeClr val="tx1"/>
                </a:solidFill>
              </a:rPr>
              <a:t> 11, 2017</a:t>
            </a:r>
          </a:p>
        </p:txBody>
      </p:sp>
      <p:pic>
        <p:nvPicPr>
          <p:cNvPr id="1028" name="Picture 4" descr="http://www.bristol.ac.uk/media-library/sites/public-relations/images/logos/logo-colo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739" y="4257994"/>
            <a:ext cx="2938918" cy="84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76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GB" sz="2800" dirty="0"/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What is MPC?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Garbled Circuits: 2PC (Yao) vs MPC (BMR)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Results: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A compiler from binary MPC to BMR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Robustness of Garbling in BMR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Optimized Garbling with </a:t>
            </a:r>
            <a:r>
              <a:rPr lang="en-GB" sz="2400" dirty="0" err="1"/>
              <a:t>TinyOT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800" dirty="0"/>
              <a:t>Conclusion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</p:spTree>
    <p:extLst>
      <p:ext uri="{BB962C8B-B14F-4D97-AF65-F5344CB8AC3E}">
        <p14:creationId xmlns:p14="http://schemas.microsoft.com/office/powerpoint/2010/main" val="209044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9" descr="http://jp2centre.org/wp-content/uploads/2016/02/6363597-95975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993" y="1349592"/>
            <a:ext cx="2920187" cy="19442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48" y="4390391"/>
            <a:ext cx="539353" cy="72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48" y="4822588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4" y="4660663"/>
            <a:ext cx="540544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166" y="4148133"/>
            <a:ext cx="539353" cy="72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166" y="4580330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472" y="4418405"/>
            <a:ext cx="540544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303" y="4759315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450" y="4415024"/>
            <a:ext cx="539353" cy="72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870" y="4386962"/>
            <a:ext cx="540544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382" y="4716535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/>
            <a:endCxn id="25" idx="2"/>
          </p:cNvCxnSpPr>
          <p:nvPr/>
        </p:nvCxnSpPr>
        <p:spPr>
          <a:xfrm flipV="1">
            <a:off x="1475204" y="2321700"/>
            <a:ext cx="1828789" cy="1942859"/>
          </a:xfrm>
          <a:prstGeom prst="straightConnector1">
            <a:avLst/>
          </a:prstGeom>
          <a:ln w="57150">
            <a:solidFill>
              <a:srgbClr val="C00000"/>
            </a:solidFill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  <a:endCxn id="25" idx="6"/>
          </p:cNvCxnSpPr>
          <p:nvPr/>
        </p:nvCxnSpPr>
        <p:spPr>
          <a:xfrm flipH="1" flipV="1">
            <a:off x="6224180" y="2321701"/>
            <a:ext cx="1808603" cy="1904906"/>
          </a:xfrm>
          <a:prstGeom prst="straightConnector1">
            <a:avLst/>
          </a:prstGeom>
          <a:ln w="571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endCxn id="25" idx="5"/>
          </p:cNvCxnSpPr>
          <p:nvPr/>
        </p:nvCxnSpPr>
        <p:spPr>
          <a:xfrm flipH="1" flipV="1">
            <a:off x="5796529" y="3009085"/>
            <a:ext cx="29669" cy="1254667"/>
          </a:xfrm>
          <a:prstGeom prst="straightConnector1">
            <a:avLst/>
          </a:prstGeom>
          <a:ln w="571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  <a:endCxn id="25" idx="3"/>
          </p:cNvCxnSpPr>
          <p:nvPr/>
        </p:nvCxnSpPr>
        <p:spPr>
          <a:xfrm flipH="1" flipV="1">
            <a:off x="3731644" y="3009085"/>
            <a:ext cx="1027" cy="1217524"/>
          </a:xfrm>
          <a:prstGeom prst="straightConnector1">
            <a:avLst/>
          </a:prstGeom>
          <a:ln w="571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056817" y="2507709"/>
            <a:ext cx="1829884" cy="1866979"/>
          </a:xfrm>
          <a:prstGeom prst="straightConnector1">
            <a:avLst/>
          </a:prstGeom>
          <a:ln w="57150">
            <a:solidFill>
              <a:srgbClr val="C00000"/>
            </a:solidFill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1662442" y="2546563"/>
            <a:ext cx="1768955" cy="1868462"/>
          </a:xfrm>
          <a:prstGeom prst="straightConnector1">
            <a:avLst/>
          </a:prstGeom>
          <a:ln w="57150">
            <a:solidFill>
              <a:srgbClr val="C00000"/>
            </a:solidFill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3946626" y="3021465"/>
            <a:ext cx="3605" cy="1307717"/>
          </a:xfrm>
          <a:prstGeom prst="straightConnector1">
            <a:avLst/>
          </a:prstGeom>
          <a:ln w="571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5566273" y="3078707"/>
            <a:ext cx="3605" cy="1307717"/>
          </a:xfrm>
          <a:prstGeom prst="straightConnector1">
            <a:avLst/>
          </a:prstGeom>
          <a:ln w="5715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24180" y="1444574"/>
            <a:ext cx="29198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700" dirty="0"/>
              <a:t>=f(  x</a:t>
            </a:r>
            <a:r>
              <a:rPr lang="es-ES" sz="2700" baseline="-25000" dirty="0"/>
              <a:t>1</a:t>
            </a:r>
            <a:r>
              <a:rPr lang="es-ES" sz="2700" dirty="0"/>
              <a:t> ,  x</a:t>
            </a:r>
            <a:r>
              <a:rPr lang="es-ES" sz="2700" baseline="-25000" dirty="0"/>
              <a:t>2</a:t>
            </a:r>
            <a:r>
              <a:rPr lang="es-ES" sz="2700" dirty="0"/>
              <a:t>  ,  x</a:t>
            </a:r>
            <a:r>
              <a:rPr lang="es-ES" sz="2700" baseline="-25000" dirty="0"/>
              <a:t>3</a:t>
            </a:r>
            <a:r>
              <a:rPr lang="es-ES" sz="2700" dirty="0"/>
              <a:t> , x</a:t>
            </a:r>
            <a:r>
              <a:rPr lang="es-ES" sz="2700" baseline="-25000" dirty="0"/>
              <a:t>4</a:t>
            </a:r>
            <a:r>
              <a:rPr lang="es-ES" sz="2700" dirty="0"/>
              <a:t> )</a:t>
            </a:r>
            <a:endParaRPr lang="es-ES_tradnl" sz="2700" dirty="0"/>
          </a:p>
        </p:txBody>
      </p:sp>
      <p:pic>
        <p:nvPicPr>
          <p:cNvPr id="50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763" y="1241331"/>
            <a:ext cx="539353" cy="72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763" y="1673528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069" y="1511603"/>
            <a:ext cx="540544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065" y="1349592"/>
            <a:ext cx="539353" cy="72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689" y="1240418"/>
            <a:ext cx="540544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201" y="1569991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641" y="1131332"/>
            <a:ext cx="539353" cy="72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641" y="1563530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947" y="1401605"/>
            <a:ext cx="540544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296" y="1752767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637" y="4679345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386" y="1602563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2" descr="http://vignette2.wikia.nocookie.net/johnnys-survivor-orgs/images/2/23/Unknown_Person.png/revision/latest?cb=2015071507580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742" y="1423995"/>
            <a:ext cx="499439" cy="672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itle 1">
            <a:extLst>
              <a:ext uri="{FF2B5EF4-FFF2-40B4-BE49-F238E27FC236}">
                <a16:creationId xmlns:a16="http://schemas.microsoft.com/office/drawing/2014/main" id="{7FB8FF9A-0B44-43B5-A026-396D82C64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Multi-Party Computation</a:t>
            </a:r>
          </a:p>
        </p:txBody>
      </p:sp>
      <p:pic>
        <p:nvPicPr>
          <p:cNvPr id="64" name="Picture 4" descr="http://cachedtech.com/wp-content/uploads/2012/10/xkcd.jpg">
            <a:extLst>
              <a:ext uri="{FF2B5EF4-FFF2-40B4-BE49-F238E27FC236}">
                <a16:creationId xmlns:a16="http://schemas.microsoft.com/office/drawing/2014/main" id="{13BB91D8-44B5-4E02-8874-D5BE0DDEEF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2" r="31755"/>
          <a:stretch/>
        </p:blipFill>
        <p:spPr bwMode="auto">
          <a:xfrm flipH="1">
            <a:off x="1146109" y="4306273"/>
            <a:ext cx="545063" cy="126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http://hauntedtoastblog.files.wordpress.com/2013/05/moon_landing.png?w=585">
            <a:extLst>
              <a:ext uri="{FF2B5EF4-FFF2-40B4-BE49-F238E27FC236}">
                <a16:creationId xmlns:a16="http://schemas.microsoft.com/office/drawing/2014/main" id="{BCFA157F-3834-495C-BFC9-0547683FAE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>
            <a:off x="3504449" y="4365104"/>
            <a:ext cx="601019" cy="132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6" descr="http://www.explainxkcd.com/wiki/images/7/73/white_hat.png">
            <a:extLst>
              <a:ext uri="{FF2B5EF4-FFF2-40B4-BE49-F238E27FC236}">
                <a16:creationId xmlns:a16="http://schemas.microsoft.com/office/drawing/2014/main" id="{0A1606BF-EC1F-480F-AD64-9B9024F09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886" y="4293096"/>
            <a:ext cx="507934" cy="14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>
            <a:extLst>
              <a:ext uri="{FF2B5EF4-FFF2-40B4-BE49-F238E27FC236}">
                <a16:creationId xmlns:a16="http://schemas.microsoft.com/office/drawing/2014/main" id="{48A25767-13A8-4F22-80E9-C5FBC87B8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467" y="4395803"/>
            <a:ext cx="648072" cy="117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75" name="Picture 2" descr="http://hauntedtoastblog.files.wordpress.com/2013/05/moon_landing.png?w=585">
            <a:extLst>
              <a:ext uri="{FF2B5EF4-FFF2-40B4-BE49-F238E27FC236}">
                <a16:creationId xmlns:a16="http://schemas.microsoft.com/office/drawing/2014/main" id="{8A07878C-0B1C-4983-9D64-68373E767E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>
            <a:off x="2421409" y="3212976"/>
            <a:ext cx="350391" cy="7749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http://hauntedtoastblog.files.wordpress.com/2013/05/moon_landing.png?w=585">
            <a:extLst>
              <a:ext uri="{FF2B5EF4-FFF2-40B4-BE49-F238E27FC236}">
                <a16:creationId xmlns:a16="http://schemas.microsoft.com/office/drawing/2014/main" id="{F65ED6B9-24AD-4503-A567-9BFB899F1E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>
            <a:off x="3857722" y="3274154"/>
            <a:ext cx="350391" cy="7749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http://hauntedtoastblog.files.wordpress.com/2013/05/moon_landing.png?w=585">
            <a:extLst>
              <a:ext uri="{FF2B5EF4-FFF2-40B4-BE49-F238E27FC236}">
                <a16:creationId xmlns:a16="http://schemas.microsoft.com/office/drawing/2014/main" id="{E4D0FD94-CDD2-44DD-A58B-AA78263765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>
            <a:off x="5299142" y="3260461"/>
            <a:ext cx="350391" cy="7749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http://hauntedtoastblog.files.wordpress.com/2013/05/moon_landing.png?w=585">
            <a:extLst>
              <a:ext uri="{FF2B5EF4-FFF2-40B4-BE49-F238E27FC236}">
                <a16:creationId xmlns:a16="http://schemas.microsoft.com/office/drawing/2014/main" id="{2CF434FD-F60E-43DC-AF28-AF9E47804D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>
            <a:off x="6741889" y="3302162"/>
            <a:ext cx="350391" cy="7749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http://hauntedtoastblog.files.wordpress.com/2013/05/moon_landing.png?w=585">
            <a:extLst>
              <a:ext uri="{FF2B5EF4-FFF2-40B4-BE49-F238E27FC236}">
                <a16:creationId xmlns:a16="http://schemas.microsoft.com/office/drawing/2014/main" id="{B1CB73B1-BD5C-4EF2-9C70-EDFA1D8DA9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>
            <a:off x="5697401" y="1175022"/>
            <a:ext cx="530783" cy="11738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Footer Placeholder 23">
            <a:extLst>
              <a:ext uri="{FF2B5EF4-FFF2-40B4-BE49-F238E27FC236}">
                <a16:creationId xmlns:a16="http://schemas.microsoft.com/office/drawing/2014/main" id="{9B58D84F-3A52-4F1D-8463-1651E145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6" name="Slide Number Placeholder 22">
            <a:extLst>
              <a:ext uri="{FF2B5EF4-FFF2-40B4-BE49-F238E27FC236}">
                <a16:creationId xmlns:a16="http://schemas.microsoft.com/office/drawing/2014/main" id="{A18B96D1-DD5D-4FD5-8146-3EC4C211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619DBAEC-2A6D-4FE6-A55F-57C58C0C95E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17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506" y="5939050"/>
            <a:ext cx="1025731" cy="298262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2684878" y="2654207"/>
            <a:ext cx="2713228" cy="13841"/>
          </a:xfrm>
          <a:prstGeom prst="straightConnector1">
            <a:avLst/>
          </a:prstGeom>
          <a:ln w="76200">
            <a:solidFill>
              <a:srgbClr val="C00000"/>
            </a:solidFill>
            <a:prstDash val="sysDot"/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2634054" y="5083696"/>
            <a:ext cx="2773082" cy="38105"/>
          </a:xfrm>
          <a:prstGeom prst="straightConnector1">
            <a:avLst/>
          </a:prstGeom>
          <a:ln w="76200">
            <a:solidFill>
              <a:srgbClr val="C00000"/>
            </a:solidFill>
            <a:prstDash val="sysDot"/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5895879" y="3340712"/>
            <a:ext cx="2003" cy="1070554"/>
          </a:xfrm>
          <a:prstGeom prst="straightConnector1">
            <a:avLst/>
          </a:prstGeom>
          <a:ln w="76200">
            <a:solidFill>
              <a:srgbClr val="C00000"/>
            </a:solidFill>
            <a:prstDash val="sysDot"/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</p:cNvCxnSpPr>
          <p:nvPr/>
        </p:nvCxnSpPr>
        <p:spPr>
          <a:xfrm>
            <a:off x="2523913" y="3126304"/>
            <a:ext cx="3026372" cy="1481912"/>
          </a:xfrm>
          <a:prstGeom prst="straightConnector1">
            <a:avLst/>
          </a:prstGeom>
          <a:ln w="76200">
            <a:solidFill>
              <a:srgbClr val="C00000"/>
            </a:solidFill>
            <a:prstDash val="sysDot"/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2490791" y="3139639"/>
            <a:ext cx="3053696" cy="1503268"/>
          </a:xfrm>
          <a:prstGeom prst="straightConnector1">
            <a:avLst/>
          </a:prstGeom>
          <a:ln w="76200">
            <a:solidFill>
              <a:srgbClr val="C00000"/>
            </a:solidFill>
            <a:prstDash val="sysDot"/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76" name="TextBox 7175"/>
          <p:cNvSpPr txBox="1"/>
          <p:nvPr/>
        </p:nvSpPr>
        <p:spPr>
          <a:xfrm>
            <a:off x="3003954" y="3451452"/>
            <a:ext cx="2075075" cy="71558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350" dirty="0" err="1"/>
              <a:t>Protocol</a:t>
            </a:r>
            <a:r>
              <a:rPr lang="es-ES" sz="1350" dirty="0"/>
              <a:t> </a:t>
            </a:r>
            <a:r>
              <a:rPr lang="es-ES" sz="1350" dirty="0" err="1"/>
              <a:t>indistinguishable</a:t>
            </a:r>
            <a:r>
              <a:rPr lang="es-ES" sz="1350" dirty="0"/>
              <a:t> </a:t>
            </a:r>
            <a:r>
              <a:rPr lang="es-ES" sz="1350" dirty="0" err="1"/>
              <a:t>from</a:t>
            </a:r>
            <a:r>
              <a:rPr lang="es-ES" sz="1350" dirty="0"/>
              <a:t> </a:t>
            </a:r>
            <a:r>
              <a:rPr lang="es-ES" sz="1350" dirty="0" err="1"/>
              <a:t>the</a:t>
            </a:r>
            <a:r>
              <a:rPr lang="es-ES" sz="1350" dirty="0"/>
              <a:t> ideal </a:t>
            </a:r>
            <a:r>
              <a:rPr lang="es-ES" sz="1350" dirty="0" err="1"/>
              <a:t>one</a:t>
            </a:r>
            <a:r>
              <a:rPr lang="es-ES" sz="1350" dirty="0"/>
              <a:t> run </a:t>
            </a:r>
            <a:r>
              <a:rPr lang="es-ES" sz="1350" dirty="0" err="1"/>
              <a:t>by</a:t>
            </a:r>
            <a:r>
              <a:rPr lang="es-ES" sz="1350" dirty="0"/>
              <a:t> a </a:t>
            </a:r>
            <a:r>
              <a:rPr lang="es-ES" sz="1350" dirty="0" err="1"/>
              <a:t>Trusted</a:t>
            </a:r>
            <a:r>
              <a:rPr lang="es-ES" sz="1350" dirty="0"/>
              <a:t> </a:t>
            </a:r>
            <a:r>
              <a:rPr lang="es-ES" sz="1350" dirty="0" err="1"/>
              <a:t>Party</a:t>
            </a:r>
            <a:endParaRPr lang="es-ES_tradnl" sz="1350" dirty="0"/>
          </a:p>
        </p:txBody>
      </p:sp>
      <p:sp>
        <p:nvSpPr>
          <p:cNvPr id="43" name="TextBox 42"/>
          <p:cNvSpPr txBox="1"/>
          <p:nvPr/>
        </p:nvSpPr>
        <p:spPr>
          <a:xfrm>
            <a:off x="4724377" y="1348841"/>
            <a:ext cx="2075075" cy="5078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350" dirty="0" err="1"/>
              <a:t>Adversaries</a:t>
            </a:r>
            <a:r>
              <a:rPr lang="es-ES" sz="1350" dirty="0"/>
              <a:t> </a:t>
            </a:r>
            <a:r>
              <a:rPr lang="es-ES" sz="1350" dirty="0" err="1"/>
              <a:t>participate</a:t>
            </a:r>
            <a:r>
              <a:rPr lang="es-ES" sz="1350" dirty="0"/>
              <a:t> in </a:t>
            </a:r>
            <a:r>
              <a:rPr lang="es-ES" sz="1350" dirty="0" err="1"/>
              <a:t>the</a:t>
            </a:r>
            <a:r>
              <a:rPr lang="es-ES" sz="1350" dirty="0"/>
              <a:t> </a:t>
            </a:r>
            <a:r>
              <a:rPr lang="es-ES" sz="1350" dirty="0" err="1"/>
              <a:t>protocol</a:t>
            </a:r>
            <a:endParaRPr lang="es-ES_tradnl" sz="1350" dirty="0"/>
          </a:p>
        </p:txBody>
      </p:sp>
      <p:pic>
        <p:nvPicPr>
          <p:cNvPr id="44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072" y="2043430"/>
            <a:ext cx="539353" cy="72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072" y="2475627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79" y="2313702"/>
            <a:ext cx="540544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794" y="4444542"/>
            <a:ext cx="539353" cy="72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794" y="4876739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100" y="4714814"/>
            <a:ext cx="540544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31" y="5055724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909" y="2074731"/>
            <a:ext cx="540544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420" y="2404304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233" y="4641761"/>
            <a:ext cx="539353" cy="72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" descr="http://i.ebayimg.com/images/g/vcoAAOSw9r1V8eHA/s-l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420" y="4906081"/>
            <a:ext cx="53935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6767953" y="2661127"/>
            <a:ext cx="2237687" cy="1986699"/>
          </a:xfrm>
          <a:prstGeom prst="cloudCallout">
            <a:avLst>
              <a:gd name="adj1" fmla="val -143305"/>
              <a:gd name="adj2" fmla="val 174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/>
          </a:p>
        </p:txBody>
      </p:sp>
      <p:pic>
        <p:nvPicPr>
          <p:cNvPr id="17" name="Picture 9" descr="http://jp2centre.org/wp-content/uploads/2016/02/6363597-959758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304" y="3006404"/>
            <a:ext cx="1946792" cy="12961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itle 1">
            <a:extLst>
              <a:ext uri="{FF2B5EF4-FFF2-40B4-BE49-F238E27FC236}">
                <a16:creationId xmlns:a16="http://schemas.microsoft.com/office/drawing/2014/main" id="{A81FF903-8683-4479-8FFC-0E99C2CB6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Multi-Party Computation</a:t>
            </a:r>
          </a:p>
        </p:txBody>
      </p:sp>
      <p:pic>
        <p:nvPicPr>
          <p:cNvPr id="39" name="Picture 4" descr="http://cachedtech.com/wp-content/uploads/2012/10/xkcd.jpg">
            <a:extLst>
              <a:ext uri="{FF2B5EF4-FFF2-40B4-BE49-F238E27FC236}">
                <a16:creationId xmlns:a16="http://schemas.microsoft.com/office/drawing/2014/main" id="{FBD87AD9-1DB0-44E2-BA02-E46A0EEEDF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2" r="31755"/>
          <a:stretch/>
        </p:blipFill>
        <p:spPr bwMode="auto">
          <a:xfrm flipH="1">
            <a:off x="1939930" y="1992230"/>
            <a:ext cx="545063" cy="126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http://www.explainxkcd.com/wiki/images/7/73/white_hat.png">
            <a:extLst>
              <a:ext uri="{FF2B5EF4-FFF2-40B4-BE49-F238E27FC236}">
                <a16:creationId xmlns:a16="http://schemas.microsoft.com/office/drawing/2014/main" id="{AE8BBCE6-89C0-40A6-A96F-43A4F99C0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241" y="4515550"/>
            <a:ext cx="507934" cy="14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hauntedtoastblog.files.wordpress.com/2013/05/moon_landing.png?w=585">
            <a:extLst>
              <a:ext uri="{FF2B5EF4-FFF2-40B4-BE49-F238E27FC236}">
                <a16:creationId xmlns:a16="http://schemas.microsoft.com/office/drawing/2014/main" id="{57473D8E-9FB0-4469-811A-E3C97A282B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>
            <a:off x="5508104" y="2099811"/>
            <a:ext cx="601019" cy="125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>
            <a:extLst>
              <a:ext uri="{FF2B5EF4-FFF2-40B4-BE49-F238E27FC236}">
                <a16:creationId xmlns:a16="http://schemas.microsoft.com/office/drawing/2014/main" id="{ECE8EC06-2D6B-4785-B6E0-218FAC12C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834" y="4440282"/>
            <a:ext cx="648072" cy="117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3BA8CAF-D9C2-40D7-A9C4-D51FF0340C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50511" y="1808877"/>
            <a:ext cx="723900" cy="66675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1832FDF0-5725-40E0-8BAD-F6D9C249E9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59617" y="4308386"/>
            <a:ext cx="723900" cy="666750"/>
          </a:xfrm>
          <a:prstGeom prst="rect">
            <a:avLst/>
          </a:prstGeom>
        </p:spPr>
      </p:pic>
      <p:cxnSp>
        <p:nvCxnSpPr>
          <p:cNvPr id="27" name="Straight Arrow Connector 26"/>
          <p:cNvCxnSpPr>
            <a:cxnSpLocks/>
          </p:cNvCxnSpPr>
          <p:nvPr/>
        </p:nvCxnSpPr>
        <p:spPr>
          <a:xfrm flipH="1" flipV="1">
            <a:off x="2135313" y="3316120"/>
            <a:ext cx="9610" cy="1128422"/>
          </a:xfrm>
          <a:prstGeom prst="straightConnector1">
            <a:avLst/>
          </a:prstGeom>
          <a:ln w="76200">
            <a:solidFill>
              <a:srgbClr val="C00000"/>
            </a:solidFill>
            <a:prstDash val="sysDot"/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Footer Placeholder 23">
            <a:extLst>
              <a:ext uri="{FF2B5EF4-FFF2-40B4-BE49-F238E27FC236}">
                <a16:creationId xmlns:a16="http://schemas.microsoft.com/office/drawing/2014/main" id="{99A7AF3D-62AF-4FE1-A581-4037B3F5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32" name="Slide Number Placeholder 22">
            <a:extLst>
              <a:ext uri="{FF2B5EF4-FFF2-40B4-BE49-F238E27FC236}">
                <a16:creationId xmlns:a16="http://schemas.microsoft.com/office/drawing/2014/main" id="{1778B08C-6039-4399-BD66-C827780E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19DBAEC-2A6D-4FE6-A55F-57C58C0C95E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73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43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MPC setting in this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b="1" dirty="0"/>
              <a:t>Model of Computation:</a:t>
            </a:r>
          </a:p>
          <a:p>
            <a:r>
              <a:rPr lang="en-GB" sz="2400" dirty="0"/>
              <a:t>Boolean circuit </a:t>
            </a:r>
            <a:r>
              <a:rPr lang="en-GB" sz="2400" i="1" dirty="0"/>
              <a:t>C</a:t>
            </a:r>
            <a:endParaRPr lang="en-GB" sz="2400" dirty="0"/>
          </a:p>
          <a:p>
            <a:r>
              <a:rPr lang="en-GB" sz="2400" dirty="0" err="1"/>
              <a:t>Preprocessing</a:t>
            </a:r>
            <a:r>
              <a:rPr lang="en-GB" sz="2400" dirty="0"/>
              <a:t> phase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b="1" dirty="0"/>
              <a:t>Adversary:</a:t>
            </a:r>
          </a:p>
          <a:p>
            <a:r>
              <a:rPr lang="en-GB" sz="2400" dirty="0"/>
              <a:t>Static, malicious</a:t>
            </a:r>
          </a:p>
          <a:p>
            <a:r>
              <a:rPr lang="en-GB" sz="2400" dirty="0"/>
              <a:t>Dishonest majority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b="1" dirty="0"/>
              <a:t>Main focus:</a:t>
            </a:r>
          </a:p>
          <a:p>
            <a:r>
              <a:rPr lang="en-GB" sz="2400" dirty="0"/>
              <a:t>Constant rounds – Garbled Circuits</a:t>
            </a:r>
          </a:p>
          <a:p>
            <a:r>
              <a:rPr lang="en-GB" sz="2400" dirty="0"/>
              <a:t>Concrete efficiency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5508104" y="1628800"/>
            <a:ext cx="309634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/>
              <a:t>Preprocessing</a:t>
            </a:r>
            <a:endParaRPr lang="en-GB" sz="2400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7056276" y="3068960"/>
            <a:ext cx="11274" cy="11125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6228184" y="4149080"/>
            <a:ext cx="1656184" cy="7703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Online</a:t>
            </a:r>
          </a:p>
        </p:txBody>
      </p:sp>
      <p:pic>
        <p:nvPicPr>
          <p:cNvPr id="14" name="Picture 4" descr="http://cachedtech.com/wp-content/uploads/2012/10/xkcd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2" r="31755"/>
          <a:stretch/>
        </p:blipFill>
        <p:spPr bwMode="auto">
          <a:xfrm flipH="1">
            <a:off x="5580112" y="3645024"/>
            <a:ext cx="297606" cy="69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hauntedtoastblog.files.wordpress.com/2013/05/moon_landing.png?w=58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>
            <a:off x="8172400" y="3645024"/>
            <a:ext cx="328158" cy="72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www.explainxkcd.com/wiki/images/7/73/white_ha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53136"/>
            <a:ext cx="277333" cy="76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797152"/>
            <a:ext cx="353849" cy="643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092280" y="3284984"/>
            <a:ext cx="672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corr.</a:t>
            </a:r>
          </a:p>
          <a:p>
            <a:r>
              <a:rPr lang="en-GB" dirty="0"/>
              <a:t>rand.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graphicFrame>
        <p:nvGraphicFramePr>
          <p:cNvPr id="25" name="Object 17">
            <a:extLst>
              <a:ext uri="{FF2B5EF4-FFF2-40B4-BE49-F238E27FC236}">
                <a16:creationId xmlns:a16="http://schemas.microsoft.com/office/drawing/2014/main" id="{80738023-BDF7-40FC-8AAF-B8DA967D41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652801"/>
              </p:ext>
            </p:extLst>
          </p:nvPr>
        </p:nvGraphicFramePr>
        <p:xfrm>
          <a:off x="5903855" y="3913520"/>
          <a:ext cx="288325" cy="40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7"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4916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855" y="3913520"/>
                        <a:ext cx="288325" cy="40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7">
            <a:extLst>
              <a:ext uri="{FF2B5EF4-FFF2-40B4-BE49-F238E27FC236}">
                <a16:creationId xmlns:a16="http://schemas.microsoft.com/office/drawing/2014/main" id="{751B0A8C-B2BF-4FF5-A1D9-BCE46A66C9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27394"/>
              </p:ext>
            </p:extLst>
          </p:nvPr>
        </p:nvGraphicFramePr>
        <p:xfrm>
          <a:off x="5929313" y="4784725"/>
          <a:ext cx="3111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8" name="Equation" r:id="rId9" imgW="164880" imgH="228600" progId="Equation.3">
                  <p:embed/>
                </p:oleObj>
              </mc:Choice>
              <mc:Fallback>
                <p:oleObj name="Equation" r:id="rId9" imgW="164880" imgH="228600" progId="Equation.3">
                  <p:embed/>
                  <p:pic>
                    <p:nvPicPr>
                      <p:cNvPr id="25" name="Object 17">
                        <a:extLst>
                          <a:ext uri="{FF2B5EF4-FFF2-40B4-BE49-F238E27FC236}">
                            <a16:creationId xmlns:a16="http://schemas.microsoft.com/office/drawing/2014/main" id="{80738023-BDF7-40FC-8AAF-B8DA967D41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4784725"/>
                        <a:ext cx="311150" cy="43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7">
            <a:extLst>
              <a:ext uri="{FF2B5EF4-FFF2-40B4-BE49-F238E27FC236}">
                <a16:creationId xmlns:a16="http://schemas.microsoft.com/office/drawing/2014/main" id="{A6F1DB07-BD8F-4B2A-B01E-2D9BE5625B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54563"/>
              </p:ext>
            </p:extLst>
          </p:nvPr>
        </p:nvGraphicFramePr>
        <p:xfrm>
          <a:off x="7872413" y="3927475"/>
          <a:ext cx="3127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9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25" name="Object 17">
                        <a:extLst>
                          <a:ext uri="{FF2B5EF4-FFF2-40B4-BE49-F238E27FC236}">
                            <a16:creationId xmlns:a16="http://schemas.microsoft.com/office/drawing/2014/main" id="{80738023-BDF7-40FC-8AAF-B8DA967D41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413" y="3927475"/>
                        <a:ext cx="312737" cy="40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7">
            <a:extLst>
              <a:ext uri="{FF2B5EF4-FFF2-40B4-BE49-F238E27FC236}">
                <a16:creationId xmlns:a16="http://schemas.microsoft.com/office/drawing/2014/main" id="{332148FF-71B3-4A85-8829-3FD05F5EB2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922955"/>
              </p:ext>
            </p:extLst>
          </p:nvPr>
        </p:nvGraphicFramePr>
        <p:xfrm>
          <a:off x="7872412" y="4727588"/>
          <a:ext cx="3127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0" name="Equation" r:id="rId13" imgW="164880" imgH="215640" progId="Equation.3">
                  <p:embed/>
                </p:oleObj>
              </mc:Choice>
              <mc:Fallback>
                <p:oleObj name="Equation" r:id="rId13" imgW="164880" imgH="215640" progId="Equation.3">
                  <p:embed/>
                  <p:pic>
                    <p:nvPicPr>
                      <p:cNvPr id="27" name="Object 17">
                        <a:extLst>
                          <a:ext uri="{FF2B5EF4-FFF2-40B4-BE49-F238E27FC236}">
                            <a16:creationId xmlns:a16="http://schemas.microsoft.com/office/drawing/2014/main" id="{A6F1DB07-BD8F-4B2A-B01E-2D9BE5625B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412" y="4727588"/>
                        <a:ext cx="312737" cy="40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BCF0CA5-0ED8-455B-8994-FAC99EB5A39D}"/>
              </a:ext>
            </a:extLst>
          </p:cNvPr>
          <p:cNvCxnSpPr/>
          <p:nvPr/>
        </p:nvCxnSpPr>
        <p:spPr>
          <a:xfrm>
            <a:off x="7092280" y="4919398"/>
            <a:ext cx="11274" cy="11125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17">
            <a:extLst>
              <a:ext uri="{FF2B5EF4-FFF2-40B4-BE49-F238E27FC236}">
                <a16:creationId xmlns:a16="http://schemas.microsoft.com/office/drawing/2014/main" id="{E52488C0-F228-46CF-89E8-2F153D5245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364743"/>
              </p:ext>
            </p:extLst>
          </p:nvPr>
        </p:nvGraphicFramePr>
        <p:xfrm>
          <a:off x="7198692" y="5622919"/>
          <a:ext cx="18034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1" name="Equation" r:id="rId15" imgW="952200" imgH="228600" progId="Equation.3">
                  <p:embed/>
                </p:oleObj>
              </mc:Choice>
              <mc:Fallback>
                <p:oleObj name="Equation" r:id="rId15" imgW="952200" imgH="228600" progId="Equation.3">
                  <p:embed/>
                  <p:pic>
                    <p:nvPicPr>
                      <p:cNvPr id="28" name="Object 17">
                        <a:extLst>
                          <a:ext uri="{FF2B5EF4-FFF2-40B4-BE49-F238E27FC236}">
                            <a16:creationId xmlns:a16="http://schemas.microsoft.com/office/drawing/2014/main" id="{332148FF-71B3-4A85-8829-3FD05F5EB2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8692" y="5622919"/>
                        <a:ext cx="1803400" cy="43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Starting point: garbled circuits for semi-honest 2-PC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403648" y="1454795"/>
            <a:ext cx="1728192" cy="3900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dirty="0"/>
              <a:t>Boolean circuit  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Eduardo Soria-Vázquez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BAEC-2A6D-4FE6-A55F-57C58C0C95ED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6" name="Picture 4" descr="http://cachedtech.com/wp-content/uploads/2012/10/xkcd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2" r="31755"/>
          <a:stretch/>
        </p:blipFill>
        <p:spPr bwMode="auto">
          <a:xfrm flipH="1">
            <a:off x="7740352" y="1944886"/>
            <a:ext cx="545063" cy="126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hauntedtoastblog.files.wordpress.com/2013/05/moon_landing.png?w=58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t="46978" r="20533" b="2329"/>
          <a:stretch/>
        </p:blipFill>
        <p:spPr bwMode="auto">
          <a:xfrm>
            <a:off x="827584" y="1916832"/>
            <a:ext cx="601019" cy="132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1691680" y="2132855"/>
            <a:ext cx="936104" cy="436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Garble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95736" y="1772816"/>
            <a:ext cx="0" cy="31802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95736" y="2594893"/>
            <a:ext cx="0" cy="33005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91680" y="3356992"/>
            <a:ext cx="5040560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347864" y="3717032"/>
            <a:ext cx="2016224" cy="55101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Input encoding protocol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91680" y="4005064"/>
            <a:ext cx="1656184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364088" y="4149080"/>
            <a:ext cx="1368152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7092280" y="4509120"/>
            <a:ext cx="1224136" cy="479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Eval</a:t>
            </a:r>
            <a:endParaRPr lang="en-GB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740352" y="4107061"/>
            <a:ext cx="0" cy="40205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1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567109"/>
              </p:ext>
            </p:extLst>
          </p:nvPr>
        </p:nvGraphicFramePr>
        <p:xfrm>
          <a:off x="7289800" y="3733800"/>
          <a:ext cx="85407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02" name="Equation" r:id="rId6" imgW="609480" imgH="241200" progId="Equation.3">
                  <p:embed/>
                </p:oleObj>
              </mc:Choice>
              <mc:Fallback>
                <p:oleObj name="Equation" r:id="rId6" imgW="6094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3733800"/>
                        <a:ext cx="854075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415968"/>
              </p:ext>
            </p:extLst>
          </p:nvPr>
        </p:nvGraphicFramePr>
        <p:xfrm>
          <a:off x="6227763" y="4221163"/>
          <a:ext cx="444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03" name="Equation" r:id="rId8" imgW="444240" imgH="241200" progId="Equation.3">
                  <p:embed/>
                </p:oleObj>
              </mc:Choice>
              <mc:Fallback>
                <p:oleObj name="Equation" r:id="rId8" imgW="44424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221163"/>
                        <a:ext cx="444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Arrow Connector 47"/>
          <p:cNvCxnSpPr/>
          <p:nvPr/>
        </p:nvCxnSpPr>
        <p:spPr>
          <a:xfrm flipH="1">
            <a:off x="5364088" y="3861048"/>
            <a:ext cx="1368152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740352" y="4971157"/>
            <a:ext cx="0" cy="40205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1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569932"/>
              </p:ext>
            </p:extLst>
          </p:nvPr>
        </p:nvGraphicFramePr>
        <p:xfrm>
          <a:off x="7318375" y="5408613"/>
          <a:ext cx="80168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04" name="Equation" r:id="rId10" imgW="571320" imgH="215640" progId="Equation.3">
                  <p:embed/>
                </p:oleObj>
              </mc:Choice>
              <mc:Fallback>
                <p:oleObj name="Equation" r:id="rId10" imgW="57132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5" y="5408613"/>
                        <a:ext cx="801688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Content Placeholder 8"/>
          <p:cNvSpPr txBox="1">
            <a:spLocks/>
          </p:cNvSpPr>
          <p:nvPr/>
        </p:nvSpPr>
        <p:spPr>
          <a:xfrm>
            <a:off x="5364088" y="4221088"/>
            <a:ext cx="936104" cy="39002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Encodings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1619672" y="5589240"/>
            <a:ext cx="5112568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1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569326"/>
              </p:ext>
            </p:extLst>
          </p:nvPr>
        </p:nvGraphicFramePr>
        <p:xfrm>
          <a:off x="4149725" y="5221288"/>
          <a:ext cx="8001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05" name="Equation" r:id="rId12" imgW="571320" imgH="215640" progId="Equation.3">
                  <p:embed/>
                </p:oleObj>
              </mc:Choice>
              <mc:Fallback>
                <p:oleObj name="Equation" r:id="rId12" imgW="57132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5221288"/>
                        <a:ext cx="8001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5" name="Content Placeholder 21"/>
          <p:cNvGraphicFramePr>
            <a:graphicFrameLocks noChangeAspect="1"/>
          </p:cNvGraphicFramePr>
          <p:nvPr/>
        </p:nvGraphicFramePr>
        <p:xfrm>
          <a:off x="4427984" y="2924944"/>
          <a:ext cx="2571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06" name="Equation" r:id="rId14" imgW="152280" imgH="215640" progId="Equation.3">
                  <p:embed/>
                </p:oleObj>
              </mc:Choice>
              <mc:Fallback>
                <p:oleObj name="Equation" r:id="rId14" imgW="15228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924944"/>
                        <a:ext cx="25717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345430"/>
              </p:ext>
            </p:extLst>
          </p:nvPr>
        </p:nvGraphicFramePr>
        <p:xfrm>
          <a:off x="7442200" y="2349500"/>
          <a:ext cx="27781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07" name="Equation" r:id="rId16" imgW="164880" imgH="215640" progId="Equation.3">
                  <p:embed/>
                </p:oleObj>
              </mc:Choice>
              <mc:Fallback>
                <p:oleObj name="Equation" r:id="rId16" imgW="16488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2349500"/>
                        <a:ext cx="277813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579890"/>
              </p:ext>
            </p:extLst>
          </p:nvPr>
        </p:nvGraphicFramePr>
        <p:xfrm>
          <a:off x="600075" y="2378075"/>
          <a:ext cx="2571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08" name="Equation" r:id="rId18" imgW="152280" imgH="215640" progId="Equation.3">
                  <p:embed/>
                </p:oleObj>
              </mc:Choice>
              <mc:Fallback>
                <p:oleObj name="Equation" r:id="rId18" imgW="15228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2378075"/>
                        <a:ext cx="25717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126395"/>
              </p:ext>
            </p:extLst>
          </p:nvPr>
        </p:nvGraphicFramePr>
        <p:xfrm>
          <a:off x="5846763" y="3538538"/>
          <a:ext cx="27781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09" name="Equation" r:id="rId20" imgW="164880" imgH="215640" progId="Equation.3">
                  <p:embed/>
                </p:oleObj>
              </mc:Choice>
              <mc:Fallback>
                <p:oleObj name="Equation" r:id="rId20" imgW="16488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3538538"/>
                        <a:ext cx="277812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413514"/>
              </p:ext>
            </p:extLst>
          </p:nvPr>
        </p:nvGraphicFramePr>
        <p:xfrm>
          <a:off x="2679700" y="3652838"/>
          <a:ext cx="2571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0" name="Equation" r:id="rId22" imgW="152280" imgH="215640" progId="Equation.3">
                  <p:embed/>
                </p:oleObj>
              </mc:Choice>
              <mc:Fallback>
                <p:oleObj name="Equation" r:id="rId22" imgW="15228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3652838"/>
                        <a:ext cx="25717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7524328" y="119675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[Yao86]</a:t>
            </a:r>
          </a:p>
        </p:txBody>
      </p:sp>
      <p:graphicFrame>
        <p:nvGraphicFramePr>
          <p:cNvPr id="49171" name="Content Placeholder 21"/>
          <p:cNvGraphicFramePr>
            <a:graphicFrameLocks noChangeAspect="1"/>
          </p:cNvGraphicFramePr>
          <p:nvPr/>
        </p:nvGraphicFramePr>
        <p:xfrm>
          <a:off x="2051720" y="2924944"/>
          <a:ext cx="2571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1" name="Equation" r:id="rId24" imgW="152280" imgH="215640" progId="Equation.3">
                  <p:embed/>
                </p:oleObj>
              </mc:Choice>
              <mc:Fallback>
                <p:oleObj name="Equation" r:id="rId24" imgW="152280" imgH="215640" progId="Equation.3">
                  <p:embed/>
                  <p:pic>
                    <p:nvPicPr>
                      <p:cNvPr id="0" name="Content Placeholder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24944"/>
                        <a:ext cx="25717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8" grpId="0" animBg="1"/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2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23288</TotalTime>
  <Words>1128</Words>
  <Application>Microsoft Office PowerPoint</Application>
  <PresentationFormat>On-screen Show (4:3)</PresentationFormat>
  <Paragraphs>311</Paragraphs>
  <Slides>32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Outlaw </vt:lpstr>
      <vt:lpstr>Wingdings</vt:lpstr>
      <vt:lpstr>Office Theme</vt:lpstr>
      <vt:lpstr>Equation</vt:lpstr>
      <vt:lpstr> Multi-Party Computation: Second year</vt:lpstr>
      <vt:lpstr>  A Year in a slide</vt:lpstr>
      <vt:lpstr>  A Year in a slide</vt:lpstr>
      <vt:lpstr>Low Cost Constant Round MPC Combining BMR and Oblivious Transfer</vt:lpstr>
      <vt:lpstr>Overview</vt:lpstr>
      <vt:lpstr>Multi-Party Computation</vt:lpstr>
      <vt:lpstr>Multi-Party Computation</vt:lpstr>
      <vt:lpstr>MPC setting in this talk</vt:lpstr>
      <vt:lpstr>Starting point: garbled circuits for semi-honest 2-PC</vt:lpstr>
      <vt:lpstr>BMR: Everyone garbles (MPC) and evaluates (local computation)</vt:lpstr>
      <vt:lpstr>Challenge in BMR: evaluate Garbling step in MPC, efficiently</vt:lpstr>
      <vt:lpstr>Comparison of approaches to BMR with active security</vt:lpstr>
      <vt:lpstr>Garbling an AND gate with Yao</vt:lpstr>
      <vt:lpstr>Garbling an AND gate with Yao</vt:lpstr>
      <vt:lpstr>Garbling an AND gate with Yao</vt:lpstr>
      <vt:lpstr>Garbling an AND gate with Yao</vt:lpstr>
      <vt:lpstr>Garbling in BMR</vt:lpstr>
      <vt:lpstr>BMR has an MPC-friendly Garbling</vt:lpstr>
      <vt:lpstr>Encryption in BMR is straightforward</vt:lpstr>
      <vt:lpstr>Entire BMR Garbling (with Free-XOR)</vt:lpstr>
      <vt:lpstr>Transforming any MPC to BMR  (Constant rounds for Boolean Circ.)</vt:lpstr>
      <vt:lpstr>Transforming any MPC to BMR  (Constant rounds for Boolean Circ.)</vt:lpstr>
      <vt:lpstr>Robustness of Garbling in BMR</vt:lpstr>
      <vt:lpstr>BMR garbling is very robust to errors</vt:lpstr>
      <vt:lpstr>BMR garbling is very robust to errors</vt:lpstr>
      <vt:lpstr>An optimized protocol for BMR: TinyOT</vt:lpstr>
      <vt:lpstr>Optimized variant based on TinyOT</vt:lpstr>
      <vt:lpstr>Optimized variant based on TinyOT</vt:lpstr>
      <vt:lpstr>Comms. (MB) for 1 AES evaluation in efficient constant-round MPC</vt:lpstr>
      <vt:lpstr>Conclusion</vt:lpstr>
      <vt:lpstr>Thank you!</vt:lpstr>
      <vt:lpstr>Runtimes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Edu</cp:lastModifiedBy>
  <cp:revision>749</cp:revision>
  <dcterms:created xsi:type="dcterms:W3CDTF">2016-10-20T10:18:10Z</dcterms:created>
  <dcterms:modified xsi:type="dcterms:W3CDTF">2018-01-02T13:01:27Z</dcterms:modified>
</cp:coreProperties>
</file>